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1857375"/>
  <p:embeddedFontLst>
    <p:embeddedFont>
      <p:font typeface="IBM Plex Mono SemiBold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gpYiTWZ039RcdfxLamGVbGTMAz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MonoSemiBold-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bold.fntdata"/><Relationship Id="rId13" Type="http://schemas.openxmlformats.org/officeDocument/2006/relationships/slide" Target="slides/slide8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56" Type="http://schemas.openxmlformats.org/officeDocument/2006/relationships/font" Target="fonts/IBMPlexMono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hyperlink" Target="https://github.com/WagabundaKr/SpaceX/blob/3d1fd8214cbd7a24f4d0ab814ff6c9ca6caff1b1/3_labs-jupyter-spacex-Data%20wrangling.ipynb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hyperlink" Target="https://github.com/WagabundaKr/SpaceX/blob/3d1fd8214cbd7a24f4d0ab814ff6c9ca6caff1b1/5_edadataviz.ipynb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hyperlink" Target="https://github.com/WagabundaKr/SpaceX/blob/3d1fd8214cbd7a24f4d0ab814ff6c9ca6caff1b1/4_jupyter-labs-eda-sql-coursera_sqllite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hyperlink" Target="https://github.com/WagabundaKr/SpaceX/blob/3d1fd8214cbd7a24f4d0ab814ff6c9ca6caff1b1/6_lab_jupyter_launch_site_location_folium.ipynb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hyperlink" Target="https://github.com/WagabundaKr/SpaceX/blob/3d1fd8214cbd7a24f4d0ab814ff6c9ca6caff1b1/7_spacex_dash_app.py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hyperlink" Target="https://github.com/WagabundaKr/SpaceX/blob/3d1fd8214cbd7a24f4d0ab814ff6c9ca6caff1b1/8_SpaceX_Machine%20Learning%20Prediction_Part_5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hyperlink" Target="https://github.com/WagabundaKr/SpaceX/blob/3d1fd8214cbd7a24f4d0ab814ff6c9ca6caff1b1/dataset_part1.csv" TargetMode="External"/><Relationship Id="rId9" Type="http://schemas.openxmlformats.org/officeDocument/2006/relationships/hyperlink" Target="https://github.com/WagabundaKr/SpaceX/blob/3d1fd8214cbd7a24f4d0ab814ff6c9ca6caff1b1/spacex_web_scraped.csv" TargetMode="External"/><Relationship Id="rId5" Type="http://schemas.openxmlformats.org/officeDocument/2006/relationships/hyperlink" Target="https://github.com/WagabundaKr/SpaceX/blob/3d1fd8214cbd7a24f4d0ab814ff6c9ca6caff1b1/dataset_part1.csv" TargetMode="External"/><Relationship Id="rId6" Type="http://schemas.openxmlformats.org/officeDocument/2006/relationships/hyperlink" Target="https://github.com/WagabundaKr/SpaceX/blob/3d1fd8214cbd7a24f4d0ab814ff6c9ca6caff1b1/dataset_part_2.csv" TargetMode="External"/><Relationship Id="rId7" Type="http://schemas.openxmlformats.org/officeDocument/2006/relationships/hyperlink" Target="https://github.com/WagabundaKr/SpaceX/blob/3d1fd8214cbd7a24f4d0ab814ff6c9ca6caff1b1/dataset_part__3.csv" TargetMode="External"/><Relationship Id="rId8" Type="http://schemas.openxmlformats.org/officeDocument/2006/relationships/hyperlink" Target="https://github.com/WagabundaKr/SpaceX/blob/3d1fd8214cbd7a24f4d0ab814ff6c9ca6caff1b1/spacex_launch_dash.csv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hyperlink" Target="https://github.com/WagabundaKr/SpaceX/blob/3d1fd8214cbd7a24f4d0ab814ff6c9ca6caff1b1/1_jupyter-labs-spacex-data-collection-api.ipynb" TargetMode="External"/><Relationship Id="rId5" Type="http://schemas.openxmlformats.org/officeDocument/2006/relationships/hyperlink" Target="https://github.com/WagabundaKr/SpaceX/blob/3d1fd8214cbd7a24f4d0ab814ff6c9ca6caff1b1/1_jupyter-labs-spacex-data-collection-api.ipynb" TargetMode="External"/><Relationship Id="rId6" Type="http://schemas.openxmlformats.org/officeDocument/2006/relationships/hyperlink" Target="https://github.com/WagabundaKr/SpaceX/blob/3d1fd8214cbd7a24f4d0ab814ff6c9ca6caff1b1/1_jupyter-labs-spacex-data-collection-api.ipynb" TargetMode="External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hyperlink" Target="https://github.com/WagabundaKr/SpaceX/blob/3d1fd8214cbd7a24f4d0ab814ff6c9ca6caff1b1/2_jupyter-labs-webscraping.ipynb" TargetMode="External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Iryna Rakhuba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12.03.2025</a:t>
            </a:r>
            <a:endParaRPr/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10"/>
          <p:cNvSpPr txBox="1"/>
          <p:nvPr>
            <p:ph idx="1" type="body"/>
          </p:nvPr>
        </p:nvSpPr>
        <p:spPr>
          <a:xfrm>
            <a:off x="770000" y="1774625"/>
            <a:ext cx="6396600" cy="3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https://github.com/WagabundaKr/SpaceX/blob/3d1fd8214cbd7a24f4d0ab814ff6c9ca6caff1b1/3_labs-jupyter-spacex-Data%20wrangling.ipynb</a:t>
            </a:r>
            <a:endParaRPr sz="2200" u="sng">
              <a:solidFill>
                <a:srgbClr val="1155CC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1155CC"/>
              </a:solidFill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  <p:pic>
        <p:nvPicPr>
          <p:cNvPr id="159" name="Google Shape;159;p10" title="Screenshot 2025-03-17 at 16.25.4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25" y="1349675"/>
            <a:ext cx="5765800" cy="24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 title="Screenshot 2025-03-17 at 16.37.41.png"/>
          <p:cNvPicPr preferRelativeResize="0"/>
          <p:nvPr/>
        </p:nvPicPr>
        <p:blipFill rotWithShape="1">
          <a:blip r:embed="rId6">
            <a:alphaModFix/>
          </a:blip>
          <a:srcRect b="0" l="0" r="41544" t="0"/>
          <a:stretch/>
        </p:blipFill>
        <p:spPr>
          <a:xfrm>
            <a:off x="7309150" y="1943050"/>
            <a:ext cx="3976450" cy="31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 title="Screenshot 2025-03-17 at 16.38.4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4775" y="3559849"/>
            <a:ext cx="9144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 title="Screenshot 2025-03-17 at 16.38.5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86650" y="2713975"/>
            <a:ext cx="1698950" cy="23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https://github.com/WagabundaKr/SpaceX/blob/3d1fd8214cbd7a24f4d0ab814ff6c9ca6caff1b1/5_edadataviz.ipynb</a:t>
            </a:r>
            <a:endParaRPr sz="2200" u="sng">
              <a:solidFill>
                <a:srgbClr val="1155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1155CC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  <p:pic>
        <p:nvPicPr>
          <p:cNvPr id="170" name="Google Shape;17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0" y="1377525"/>
            <a:ext cx="7174226" cy="16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4224" y="1377525"/>
            <a:ext cx="3681199" cy="2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900" y="3148225"/>
            <a:ext cx="3290576" cy="20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4475" y="3148225"/>
            <a:ext cx="3371751" cy="207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2"/>
          <p:cNvSpPr txBox="1"/>
          <p:nvPr>
            <p:ph idx="1" type="body"/>
          </p:nvPr>
        </p:nvSpPr>
        <p:spPr>
          <a:xfrm>
            <a:off x="770000" y="1343976"/>
            <a:ext cx="9745500" cy="4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DISTINCT Launch_Site FROM SPACEXTABLE</a:t>
            </a:r>
            <a:endParaRPr b="1" sz="1250">
              <a:solidFill>
                <a:srgbClr val="3B3B3B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</a:t>
            </a:r>
            <a:r>
              <a:rPr b="1" lang="en-US" sz="1250">
                <a:solidFill>
                  <a:schemeClr val="dk1"/>
                </a:solidFill>
              </a:rPr>
              <a:t>*</a:t>
            </a:r>
            <a:r>
              <a:rPr b="1" lang="en-US" sz="1250">
                <a:solidFill>
                  <a:srgbClr val="3B3B3B"/>
                </a:solidFill>
              </a:rPr>
              <a:t> FROM SPACEXTABLE WHERE Launch_Site LIKE </a:t>
            </a:r>
            <a:r>
              <a:rPr b="1" lang="en-US" sz="1250">
                <a:solidFill>
                  <a:srgbClr val="A31515"/>
                </a:solidFill>
              </a:rPr>
              <a:t>'%CCA%'</a:t>
            </a:r>
            <a:r>
              <a:rPr b="1" lang="en-US" sz="1250">
                <a:solidFill>
                  <a:srgbClr val="3B3B3B"/>
                </a:solidFill>
              </a:rPr>
              <a:t> LIMIT </a:t>
            </a:r>
            <a:r>
              <a:rPr b="1" lang="en-US" sz="1250">
                <a:solidFill>
                  <a:srgbClr val="098658"/>
                </a:solidFill>
              </a:rPr>
              <a:t>5</a:t>
            </a:r>
            <a:endParaRPr b="1" sz="1250">
              <a:solidFill>
                <a:srgbClr val="098658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SUM(PAYLOAD_MASS__KG_) FROM SPACEXTABLE</a:t>
            </a:r>
            <a:endParaRPr b="1" sz="2400">
              <a:solidFill>
                <a:srgbClr val="292929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AVG(PAYLOAD_MASS__KG_) FROM SPACEXTABLE WHERE Booster_Version LIKE </a:t>
            </a:r>
            <a:r>
              <a:rPr b="1" lang="en-US" sz="1250">
                <a:solidFill>
                  <a:srgbClr val="A31515"/>
                </a:solidFill>
              </a:rPr>
              <a:t>'</a:t>
            </a:r>
            <a:r>
              <a:rPr b="1" lang="en-US" sz="1250">
                <a:solidFill>
                  <a:srgbClr val="0000FF"/>
                </a:solidFill>
              </a:rPr>
              <a:t>%F</a:t>
            </a:r>
            <a:r>
              <a:rPr b="1" lang="en-US" sz="1250">
                <a:solidFill>
                  <a:srgbClr val="A31515"/>
                </a:solidFill>
              </a:rPr>
              <a:t>9 v1.1%'</a:t>
            </a:r>
            <a:endParaRPr b="1" sz="1250">
              <a:solidFill>
                <a:srgbClr val="A31515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MIN(Date) </a:t>
            </a:r>
            <a:r>
              <a:rPr b="1" lang="en-US" sz="1250">
                <a:solidFill>
                  <a:srgbClr val="AF00DB"/>
                </a:solidFill>
              </a:rPr>
              <a:t>from</a:t>
            </a:r>
            <a:r>
              <a:rPr b="1" lang="en-US" sz="1250">
                <a:solidFill>
                  <a:srgbClr val="3B3B3B"/>
                </a:solidFill>
              </a:rPr>
              <a:t> SPACEXTABLE where  Landing_Outcome </a:t>
            </a:r>
            <a:r>
              <a:rPr b="1" lang="en-US" sz="1250">
                <a:solidFill>
                  <a:schemeClr val="dk1"/>
                </a:solidFill>
              </a:rPr>
              <a:t>=</a:t>
            </a:r>
            <a:r>
              <a:rPr b="1" lang="en-US" sz="1250">
                <a:solidFill>
                  <a:srgbClr val="3B3B3B"/>
                </a:solidFill>
              </a:rPr>
              <a:t> </a:t>
            </a:r>
            <a:r>
              <a:rPr b="1" lang="en-US" sz="1250">
                <a:solidFill>
                  <a:srgbClr val="A31515"/>
                </a:solidFill>
              </a:rPr>
              <a:t>'Success (ground pad)'</a:t>
            </a:r>
            <a:endParaRPr b="1" sz="1250">
              <a:solidFill>
                <a:srgbClr val="A31515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Booster_Version </a:t>
            </a:r>
            <a:r>
              <a:rPr b="1" lang="en-US" sz="1250">
                <a:solidFill>
                  <a:srgbClr val="AF00DB"/>
                </a:solidFill>
              </a:rPr>
              <a:t>from</a:t>
            </a:r>
            <a:r>
              <a:rPr b="1" lang="en-US" sz="1250">
                <a:solidFill>
                  <a:srgbClr val="3B3B3B"/>
                </a:solidFill>
              </a:rPr>
              <a:t> SPACEXTABLE where Landing_Outcome </a:t>
            </a:r>
            <a:r>
              <a:rPr b="1" lang="en-US" sz="1250">
                <a:solidFill>
                  <a:schemeClr val="dk1"/>
                </a:solidFill>
              </a:rPr>
              <a:t>=</a:t>
            </a:r>
            <a:r>
              <a:rPr b="1" lang="en-US" sz="1250">
                <a:solidFill>
                  <a:srgbClr val="3B3B3B"/>
                </a:solidFill>
              </a:rPr>
              <a:t> </a:t>
            </a:r>
            <a:r>
              <a:rPr b="1" lang="en-US" sz="1250">
                <a:solidFill>
                  <a:srgbClr val="A31515"/>
                </a:solidFill>
              </a:rPr>
              <a:t>'Success (drone ship)'</a:t>
            </a:r>
            <a:r>
              <a:rPr b="1" lang="en-US" sz="1250">
                <a:solidFill>
                  <a:srgbClr val="3B3B3B"/>
                </a:solidFill>
              </a:rPr>
              <a:t> </a:t>
            </a:r>
            <a:r>
              <a:rPr b="1" lang="en-US" sz="1250">
                <a:solidFill>
                  <a:srgbClr val="0000FF"/>
                </a:solidFill>
              </a:rPr>
              <a:t>and</a:t>
            </a:r>
            <a:r>
              <a:rPr b="1" lang="en-US" sz="1250">
                <a:solidFill>
                  <a:srgbClr val="3B3B3B"/>
                </a:solidFill>
              </a:rPr>
              <a:t> PAYLOAD_MASS__KG_ between </a:t>
            </a:r>
            <a:r>
              <a:rPr b="1" lang="en-US" sz="1250">
                <a:solidFill>
                  <a:srgbClr val="098658"/>
                </a:solidFill>
              </a:rPr>
              <a:t>4000</a:t>
            </a:r>
            <a:r>
              <a:rPr b="1" lang="en-US" sz="1250">
                <a:solidFill>
                  <a:srgbClr val="3B3B3B"/>
                </a:solidFill>
              </a:rPr>
              <a:t> </a:t>
            </a:r>
            <a:r>
              <a:rPr b="1" lang="en-US" sz="1250">
                <a:solidFill>
                  <a:srgbClr val="0000FF"/>
                </a:solidFill>
              </a:rPr>
              <a:t>and</a:t>
            </a:r>
            <a:r>
              <a:rPr b="1" lang="en-US" sz="1250">
                <a:solidFill>
                  <a:srgbClr val="3B3B3B"/>
                </a:solidFill>
              </a:rPr>
              <a:t> </a:t>
            </a:r>
            <a:r>
              <a:rPr b="1" lang="en-US" sz="1250">
                <a:solidFill>
                  <a:srgbClr val="098658"/>
                </a:solidFill>
              </a:rPr>
              <a:t>6000</a:t>
            </a:r>
            <a:endParaRPr b="1" sz="1250">
              <a:solidFill>
                <a:srgbClr val="098658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COUNT(Mission_Outcome)  </a:t>
            </a:r>
            <a:r>
              <a:rPr b="1" lang="en-US" sz="1250">
                <a:solidFill>
                  <a:srgbClr val="AF00DB"/>
                </a:solidFill>
              </a:rPr>
              <a:t>from</a:t>
            </a:r>
            <a:r>
              <a:rPr b="1" lang="en-US" sz="1250">
                <a:solidFill>
                  <a:srgbClr val="3B3B3B"/>
                </a:solidFill>
              </a:rPr>
              <a:t> SPACEXTABLE</a:t>
            </a:r>
            <a:endParaRPr b="1" sz="1250">
              <a:solidFill>
                <a:srgbClr val="3B3B3B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Booster_Version, PAYLOAD_MASS__KG_  </a:t>
            </a:r>
            <a:r>
              <a:rPr b="1" lang="en-US" sz="1250">
                <a:solidFill>
                  <a:srgbClr val="AF00DB"/>
                </a:solidFill>
              </a:rPr>
              <a:t>from</a:t>
            </a:r>
            <a:r>
              <a:rPr b="1" lang="en-US" sz="1250">
                <a:solidFill>
                  <a:srgbClr val="3B3B3B"/>
                </a:solidFill>
              </a:rPr>
              <a:t> SPACEXTABLE where PAYLOAD_MASS__KG_</a:t>
            </a:r>
            <a:r>
              <a:rPr b="1" lang="en-US" sz="1250">
                <a:solidFill>
                  <a:schemeClr val="dk1"/>
                </a:solidFill>
              </a:rPr>
              <a:t>=</a:t>
            </a:r>
            <a:r>
              <a:rPr b="1" lang="en-US" sz="1250">
                <a:solidFill>
                  <a:srgbClr val="3B3B3B"/>
                </a:solidFill>
              </a:rPr>
              <a:t>(select MAX(PAYLOAD_MASS__KG_)</a:t>
            </a:r>
            <a:r>
              <a:rPr b="1" lang="en-US" sz="1250">
                <a:solidFill>
                  <a:srgbClr val="AF00DB"/>
                </a:solidFill>
              </a:rPr>
              <a:t>from</a:t>
            </a:r>
            <a:r>
              <a:rPr b="1" lang="en-US" sz="1250">
                <a:solidFill>
                  <a:srgbClr val="3B3B3B"/>
                </a:solidFill>
              </a:rPr>
              <a:t> SPACEXTABLE)</a:t>
            </a:r>
            <a:endParaRPr b="1" sz="1250">
              <a:solidFill>
                <a:srgbClr val="3B3B3B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substr(Date, </a:t>
            </a:r>
            <a:r>
              <a:rPr b="1" lang="en-US" sz="1250">
                <a:solidFill>
                  <a:srgbClr val="098658"/>
                </a:solidFill>
              </a:rPr>
              <a:t>6</a:t>
            </a:r>
            <a:r>
              <a:rPr b="1" lang="en-US" sz="1250">
                <a:solidFill>
                  <a:srgbClr val="3B3B3B"/>
                </a:solidFill>
              </a:rPr>
              <a:t>,</a:t>
            </a:r>
            <a:r>
              <a:rPr b="1" lang="en-US" sz="1250">
                <a:solidFill>
                  <a:srgbClr val="098658"/>
                </a:solidFill>
              </a:rPr>
              <a:t>2</a:t>
            </a:r>
            <a:r>
              <a:rPr b="1" lang="en-US" sz="1250">
                <a:solidFill>
                  <a:srgbClr val="3B3B3B"/>
                </a:solidFill>
              </a:rPr>
              <a:t>) </a:t>
            </a:r>
            <a:r>
              <a:rPr b="1" lang="en-US" sz="1250">
                <a:solidFill>
                  <a:srgbClr val="AF00DB"/>
                </a:solidFill>
              </a:rPr>
              <a:t>as</a:t>
            </a:r>
            <a:r>
              <a:rPr b="1" lang="en-US" sz="1250">
                <a:solidFill>
                  <a:srgbClr val="3B3B3B"/>
                </a:solidFill>
              </a:rPr>
              <a:t> Month, Landing_Outcome, Booster_Version, Launch_Site </a:t>
            </a:r>
            <a:r>
              <a:rPr b="1" lang="en-US" sz="1250">
                <a:solidFill>
                  <a:srgbClr val="AF00DB"/>
                </a:solidFill>
              </a:rPr>
              <a:t>from</a:t>
            </a:r>
            <a:r>
              <a:rPr b="1" lang="en-US" sz="1250">
                <a:solidFill>
                  <a:srgbClr val="3B3B3B"/>
                </a:solidFill>
              </a:rPr>
              <a:t> SPACEXTABLE where Landing_Outcome</a:t>
            </a:r>
            <a:r>
              <a:rPr b="1" lang="en-US" sz="1250">
                <a:solidFill>
                  <a:schemeClr val="dk1"/>
                </a:solidFill>
              </a:rPr>
              <a:t>=</a:t>
            </a:r>
            <a:r>
              <a:rPr b="1" lang="en-US" sz="1250">
                <a:solidFill>
                  <a:srgbClr val="A31515"/>
                </a:solidFill>
              </a:rPr>
              <a:t>'Failure (drone ship)'</a:t>
            </a:r>
            <a:r>
              <a:rPr b="1" lang="en-US" sz="1250">
                <a:solidFill>
                  <a:srgbClr val="3B3B3B"/>
                </a:solidFill>
              </a:rPr>
              <a:t> </a:t>
            </a:r>
            <a:r>
              <a:rPr b="1" lang="en-US" sz="1250">
                <a:solidFill>
                  <a:srgbClr val="0000FF"/>
                </a:solidFill>
              </a:rPr>
              <a:t>and</a:t>
            </a:r>
            <a:r>
              <a:rPr b="1" lang="en-US" sz="1250">
                <a:solidFill>
                  <a:srgbClr val="3B3B3B"/>
                </a:solidFill>
              </a:rPr>
              <a:t> substr(Date,</a:t>
            </a:r>
            <a:r>
              <a:rPr b="1" lang="en-US" sz="1250">
                <a:solidFill>
                  <a:srgbClr val="098658"/>
                </a:solidFill>
              </a:rPr>
              <a:t>0</a:t>
            </a:r>
            <a:r>
              <a:rPr b="1" lang="en-US" sz="1250">
                <a:solidFill>
                  <a:srgbClr val="3B3B3B"/>
                </a:solidFill>
              </a:rPr>
              <a:t>,</a:t>
            </a:r>
            <a:r>
              <a:rPr b="1" lang="en-US" sz="1250">
                <a:solidFill>
                  <a:srgbClr val="098658"/>
                </a:solidFill>
              </a:rPr>
              <a:t>5</a:t>
            </a:r>
            <a:r>
              <a:rPr b="1" lang="en-US" sz="1250">
                <a:solidFill>
                  <a:srgbClr val="3B3B3B"/>
                </a:solidFill>
              </a:rPr>
              <a:t>)</a:t>
            </a:r>
            <a:r>
              <a:rPr b="1" lang="en-US" sz="1250">
                <a:solidFill>
                  <a:schemeClr val="dk1"/>
                </a:solidFill>
              </a:rPr>
              <a:t>=</a:t>
            </a:r>
            <a:r>
              <a:rPr b="1" lang="en-US" sz="1250">
                <a:solidFill>
                  <a:srgbClr val="A31515"/>
                </a:solidFill>
              </a:rPr>
              <a:t>'2015'</a:t>
            </a:r>
            <a:endParaRPr b="1" sz="125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lang="en-US" sz="1250">
                <a:solidFill>
                  <a:schemeClr val="dk1"/>
                </a:solidFill>
              </a:rPr>
              <a:t>%</a:t>
            </a:r>
            <a:r>
              <a:rPr b="1" lang="en-US" sz="1250">
                <a:solidFill>
                  <a:srgbClr val="3B3B3B"/>
                </a:solidFill>
              </a:rPr>
              <a:t>sql select Landing_Outcome, Date, COUNT(</a:t>
            </a:r>
            <a:r>
              <a:rPr b="1" lang="en-US" sz="1250">
                <a:solidFill>
                  <a:schemeClr val="dk1"/>
                </a:solidFill>
              </a:rPr>
              <a:t>*</a:t>
            </a:r>
            <a:r>
              <a:rPr b="1" lang="en-US" sz="1250">
                <a:solidFill>
                  <a:srgbClr val="3B3B3B"/>
                </a:solidFill>
              </a:rPr>
              <a:t>) </a:t>
            </a:r>
            <a:r>
              <a:rPr b="1" lang="en-US" sz="1250">
                <a:solidFill>
                  <a:srgbClr val="AF00DB"/>
                </a:solidFill>
              </a:rPr>
              <a:t>as</a:t>
            </a:r>
            <a:r>
              <a:rPr b="1" lang="en-US" sz="1250">
                <a:solidFill>
                  <a:srgbClr val="3B3B3B"/>
                </a:solidFill>
              </a:rPr>
              <a:t> Landing_Outcome_count </a:t>
            </a:r>
            <a:r>
              <a:rPr b="1" lang="en-US" sz="1250">
                <a:solidFill>
                  <a:srgbClr val="AF00DB"/>
                </a:solidFill>
              </a:rPr>
              <a:t>from</a:t>
            </a:r>
            <a:r>
              <a:rPr b="1" lang="en-US" sz="1250">
                <a:solidFill>
                  <a:srgbClr val="3B3B3B"/>
                </a:solidFill>
              </a:rPr>
              <a:t> SPACEXTABLE where Date between </a:t>
            </a:r>
            <a:r>
              <a:rPr b="1" lang="en-US" sz="1250">
                <a:solidFill>
                  <a:srgbClr val="A31515"/>
                </a:solidFill>
              </a:rPr>
              <a:t>'2010-06-04'</a:t>
            </a:r>
            <a:r>
              <a:rPr b="1" lang="en-US" sz="1250">
                <a:solidFill>
                  <a:srgbClr val="3B3B3B"/>
                </a:solidFill>
              </a:rPr>
              <a:t> </a:t>
            </a:r>
            <a:r>
              <a:rPr b="1" lang="en-US" sz="1250">
                <a:solidFill>
                  <a:srgbClr val="0000FF"/>
                </a:solidFill>
              </a:rPr>
              <a:t>and</a:t>
            </a:r>
            <a:r>
              <a:rPr b="1" lang="en-US" sz="1250">
                <a:solidFill>
                  <a:srgbClr val="3B3B3B"/>
                </a:solidFill>
              </a:rPr>
              <a:t> </a:t>
            </a:r>
            <a:r>
              <a:rPr b="1" lang="en-US" sz="1250">
                <a:solidFill>
                  <a:srgbClr val="A31515"/>
                </a:solidFill>
              </a:rPr>
              <a:t>'2017-03-20'</a:t>
            </a:r>
            <a:r>
              <a:rPr b="1" lang="en-US" sz="1250">
                <a:solidFill>
                  <a:srgbClr val="3B3B3B"/>
                </a:solidFill>
              </a:rPr>
              <a:t> GROUP BY Landing_Outcome ORDER BY Landing_Outcome_count DESC</a:t>
            </a:r>
            <a:endParaRPr b="1" sz="2400">
              <a:solidFill>
                <a:srgbClr val="292929"/>
              </a:solidFill>
            </a:endParaRPr>
          </a:p>
          <a:p>
            <a:pPr indent="-18415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Arial"/>
              <a:buChar char="•"/>
            </a:pPr>
            <a:r>
              <a:rPr lang="en-US" sz="1500" u="sng">
                <a:solidFill>
                  <a:schemeClr val="hlink"/>
                </a:solidFill>
                <a:hlinkClick r:id="rId4"/>
              </a:rPr>
              <a:t>https://github.com/WagabundaKr/SpaceX/blob/3d1fd8214cbd7a24f4d0ab814ff6c9ca6caff1b1/4_jupyter-labs-eda-sql-coursera_sqllite.ipynb</a:t>
            </a:r>
            <a:endParaRPr sz="1500" u="sng">
              <a:solidFill>
                <a:srgbClr val="1155CC"/>
              </a:solidFill>
            </a:endParaRPr>
          </a:p>
          <a:p>
            <a:pPr indent="-18415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155CC"/>
              </a:buClr>
              <a:buSzPts val="1500"/>
              <a:buChar char="•"/>
            </a:pPr>
            <a:r>
              <a:t/>
            </a:r>
            <a:endParaRPr sz="1500" u="sng">
              <a:solidFill>
                <a:srgbClr val="1155CC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13"/>
          <p:cNvSpPr txBox="1"/>
          <p:nvPr>
            <p:ph idx="1" type="body"/>
          </p:nvPr>
        </p:nvSpPr>
        <p:spPr>
          <a:xfrm>
            <a:off x="838200" y="1875050"/>
            <a:ext cx="10515600" cy="4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All launch sites were marked on a map </a:t>
            </a:r>
            <a:r>
              <a:rPr lang="en-US" sz="1700">
                <a:solidFill>
                  <a:schemeClr val="dk1"/>
                </a:solidFill>
              </a:rPr>
              <a:t>→ </a:t>
            </a:r>
            <a:r>
              <a:rPr lang="en-US" sz="1700"/>
              <a:t>folium.Circle(), folium.Marker()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The success/failed launches for each site were marked on the map → </a:t>
            </a:r>
            <a:r>
              <a:rPr lang="en-US" sz="1700">
                <a:solidFill>
                  <a:schemeClr val="dk1"/>
                </a:solidFill>
              </a:rPr>
              <a:t>folium.Marker(), </a:t>
            </a:r>
            <a:r>
              <a:rPr lang="en-US" sz="1700"/>
              <a:t>MarkerCluster()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The distances between a launch site to its proximities were calculated → MousePosition(), folium.PolyLine()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https://github.com/WagabundaKr/SpaceX/blob/3d1fd8214cbd7a24f4d0ab814ff6c9ca6caff1b1/6_lab_jupyter_launch_site_location_folium.ipynb</a:t>
            </a:r>
            <a:endParaRPr sz="1600" u="sng">
              <a:solidFill>
                <a:srgbClr val="1155CC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rgbClr val="1155CC"/>
              </a:solidFill>
            </a:endParaRPr>
          </a:p>
        </p:txBody>
      </p:sp>
      <p:sp>
        <p:nvSpPr>
          <p:cNvPr id="187" name="Google Shape;187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88" name="Google Shape;188;p13" title="Screenshot 2025-03-17 at 17.28.20.png"/>
          <p:cNvPicPr preferRelativeResize="0"/>
          <p:nvPr/>
        </p:nvPicPr>
        <p:blipFill rotWithShape="1">
          <a:blip r:embed="rId5">
            <a:alphaModFix/>
          </a:blip>
          <a:srcRect b="0" l="16695" r="13884" t="0"/>
          <a:stretch/>
        </p:blipFill>
        <p:spPr>
          <a:xfrm>
            <a:off x="838200" y="3341550"/>
            <a:ext cx="1758225" cy="19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 title="Screenshot 2025-03-17 at 17.29.2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8249" y="3341550"/>
            <a:ext cx="5814152" cy="19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 title="Screenshot 2025-03-17 at 17.30.4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4225" y="3360862"/>
            <a:ext cx="3015075" cy="19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14"/>
          <p:cNvSpPr txBox="1"/>
          <p:nvPr>
            <p:ph idx="1" type="body"/>
          </p:nvPr>
        </p:nvSpPr>
        <p:spPr>
          <a:xfrm>
            <a:off x="770000" y="1362400"/>
            <a:ext cx="10255200" cy="4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165735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165735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Dashboard allows analyze launch records interactively. 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It’s possible examine success launches by site and visualize correlation between payload mass and success of launches.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https://github.com/WagabundaKr/SpaceX/blob/3d1fd8214cbd7a24f4d0ab814ff6c9ca6caff1b1/7_spacex_dash_app.py</a:t>
            </a:r>
            <a:endParaRPr sz="2200" u="sng">
              <a:solidFill>
                <a:srgbClr val="1155CC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1155CC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  <p:pic>
        <p:nvPicPr>
          <p:cNvPr id="198" name="Google Shape;198;p14" title="task4.png"/>
          <p:cNvPicPr preferRelativeResize="0"/>
          <p:nvPr/>
        </p:nvPicPr>
        <p:blipFill rotWithShape="1">
          <a:blip r:embed="rId5">
            <a:alphaModFix/>
          </a:blip>
          <a:srcRect b="55422" l="0" r="0" t="0"/>
          <a:stretch/>
        </p:blipFill>
        <p:spPr>
          <a:xfrm>
            <a:off x="770000" y="1362400"/>
            <a:ext cx="10631076" cy="25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 title="Screenshot 2025-03-17 at 17.33.4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7912" y="1851345"/>
            <a:ext cx="1401752" cy="13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 title="Screenshot 2025-03-17 at 17.33.5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1039" y="6863414"/>
            <a:ext cx="397972" cy="25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 title="Screenshot 2025-03-17 at 17.34.4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8000" y="1437200"/>
            <a:ext cx="8286926" cy="23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 title="Screenshot 2025-03-17 at 17.33.5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2700" y="3106226"/>
            <a:ext cx="611160" cy="37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15"/>
          <p:cNvSpPr txBox="1"/>
          <p:nvPr>
            <p:ph idx="1" type="body"/>
          </p:nvPr>
        </p:nvSpPr>
        <p:spPr>
          <a:xfrm>
            <a:off x="770000" y="1379326"/>
            <a:ext cx="9745500" cy="47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/>
              <a:t> </a:t>
            </a:r>
            <a:r>
              <a:rPr b="1" lang="en-US" sz="2550" u="sng"/>
              <a:t>Classification model</a:t>
            </a:r>
            <a:r>
              <a:rPr lang="en-US" sz="2550"/>
              <a:t>: </a:t>
            </a:r>
            <a:endParaRPr sz="255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2"/>
              <a:t>Building / </a:t>
            </a:r>
            <a:r>
              <a:rPr b="1" lang="en-US" sz="2452">
                <a:solidFill>
                  <a:schemeClr val="dk1"/>
                </a:solidFill>
              </a:rPr>
              <a:t>Improving</a:t>
            </a:r>
            <a:endParaRPr b="1" sz="2452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/>
              <a:t>determine training labels </a:t>
            </a:r>
            <a:r>
              <a:rPr lang="en-US" sz="2452">
                <a:solidFill>
                  <a:schemeClr val="dk1"/>
                </a:solidFill>
              </a:rPr>
              <a:t>→ to_numpy()</a:t>
            </a:r>
            <a:endParaRPr sz="2452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/>
              <a:t>standardize the data → preprocessing.StandardScaler()</a:t>
            </a:r>
            <a:endParaRPr sz="2452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/>
              <a:t>split into training data and test data </a:t>
            </a:r>
            <a:r>
              <a:rPr lang="en-US" sz="2452">
                <a:solidFill>
                  <a:schemeClr val="dk1"/>
                </a:solidFill>
              </a:rPr>
              <a:t>→ train_test_split()</a:t>
            </a:r>
            <a:endParaRPr sz="245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/>
              <a:t>Find best Hyperparameter </a:t>
            </a:r>
            <a:r>
              <a:rPr lang="en-US" sz="2452">
                <a:solidFill>
                  <a:schemeClr val="dk1"/>
                </a:solidFill>
              </a:rPr>
              <a:t>GridSearchCV() </a:t>
            </a:r>
            <a:r>
              <a:rPr lang="en-US" sz="2452"/>
              <a:t>for </a:t>
            </a:r>
            <a:endParaRPr sz="2452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/>
              <a:t>SVM </a:t>
            </a:r>
            <a:r>
              <a:rPr lang="en-US" sz="2452">
                <a:solidFill>
                  <a:schemeClr val="dk1"/>
                </a:solidFill>
              </a:rPr>
              <a:t>→ SVC()</a:t>
            </a:r>
            <a:endParaRPr sz="245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/>
              <a:t>Classification Trees </a:t>
            </a:r>
            <a:r>
              <a:rPr lang="en-US" sz="2452">
                <a:solidFill>
                  <a:schemeClr val="dk1"/>
                </a:solidFill>
              </a:rPr>
              <a:t>→ DecisionTreeClassifier()</a:t>
            </a:r>
            <a:endParaRPr sz="245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/>
              <a:t> Logistic Regression </a:t>
            </a:r>
            <a:r>
              <a:rPr lang="en-US" sz="2452">
                <a:solidFill>
                  <a:schemeClr val="dk1"/>
                </a:solidFill>
              </a:rPr>
              <a:t>→ LogisticRegression()</a:t>
            </a:r>
            <a:endParaRPr sz="245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/>
              <a:t>↓</a:t>
            </a:r>
            <a:endParaRPr sz="2452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2"/>
              <a:t>Evaluating</a:t>
            </a:r>
            <a:endParaRPr b="1" sz="245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>
                <a:solidFill>
                  <a:schemeClr val="dk1"/>
                </a:solidFill>
              </a:rPr>
              <a:t>calculate the accuracy → score(), classification_report()</a:t>
            </a:r>
            <a:endParaRPr sz="245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>
                <a:solidFill>
                  <a:schemeClr val="dk1"/>
                </a:solidFill>
              </a:rPr>
              <a:t>↓</a:t>
            </a:r>
            <a:endParaRPr sz="245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2">
                <a:solidFill>
                  <a:schemeClr val="dk1"/>
                </a:solidFill>
              </a:rPr>
              <a:t>Selecting of the best model</a:t>
            </a:r>
            <a:endParaRPr b="1" sz="245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>
                <a:solidFill>
                  <a:schemeClr val="dk1"/>
                </a:solidFill>
              </a:rPr>
              <a:t>comparison of confusions matrixes → plot_confusion_matrix()</a:t>
            </a:r>
            <a:endParaRPr b="1" sz="2452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https://github.com/WagabundaKr/SpaceX/blob/3d1fd8214cbd7a24f4d0ab814ff6c9ca6caff1b1/8_SpaceX_Machine%20Learning%20Prediction_Part_5.ipynb</a:t>
            </a:r>
            <a:endParaRPr sz="2200" u="sng">
              <a:solidFill>
                <a:srgbClr val="1155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rgbClr val="1155CC"/>
              </a:solidFill>
            </a:endParaRPr>
          </a:p>
        </p:txBody>
      </p:sp>
      <p:sp>
        <p:nvSpPr>
          <p:cNvPr id="209" name="Google Shape;209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/>
        </p:nvSpPr>
        <p:spPr>
          <a:xfrm>
            <a:off x="840975" y="1392575"/>
            <a:ext cx="106170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Exploratory data analysis shows that success rate can be affected by next features: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FlightNumber,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PayloadMass,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Orbit,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LaunchSite,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Year.</a:t>
            </a:r>
            <a:endParaRPr sz="17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Interactive analytics demo in screenshots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500">
                <a:solidFill>
                  <a:schemeClr val="dk1"/>
                </a:solidFill>
              </a:rPr>
              <a:t>KSC LC-39A has the highest success rate (41.7%), making it the most reliable launch site.</a:t>
            </a:r>
            <a:endParaRPr sz="15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500">
                <a:solidFill>
                  <a:schemeClr val="dk1"/>
                </a:solidFill>
              </a:rPr>
              <a:t>CCAFS LC-40 follows with 29.2% of successful launches.</a:t>
            </a:r>
            <a:endParaRPr sz="15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500">
                <a:solidFill>
                  <a:schemeClr val="dk1"/>
                </a:solidFill>
              </a:rPr>
              <a:t>VAFB SLC-4E and CCAFS SLC-40 have lower success percentages (16.7% and 12.5%).</a:t>
            </a:r>
            <a:endParaRPr sz="15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500">
                <a:solidFill>
                  <a:schemeClr val="dk1"/>
                </a:solidFill>
              </a:rPr>
              <a:t>The dashboard allows filtering by launch site, helping analyze performance trends individually.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Predictive analysis results</a:t>
            </a:r>
            <a:endParaRPr sz="17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600">
                <a:solidFill>
                  <a:schemeClr val="dk1"/>
                </a:solidFill>
              </a:rPr>
              <a:t>All 4 model demonstrate the same confusion matrix. </a:t>
            </a:r>
            <a:endParaRPr sz="16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600">
                <a:solidFill>
                  <a:schemeClr val="dk1"/>
                </a:solidFill>
              </a:rPr>
              <a:t>Each of them can distinguish between the different classes.</a:t>
            </a:r>
            <a:endParaRPr sz="1900"/>
          </a:p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18"/>
          <p:cNvSpPr txBox="1"/>
          <p:nvPr>
            <p:ph idx="1" type="body"/>
          </p:nvPr>
        </p:nvSpPr>
        <p:spPr>
          <a:xfrm>
            <a:off x="864975" y="3675650"/>
            <a:ext cx="104205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Observing the Patterns in the Scatter Plot: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Success vs. Failure Distribution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The plot shows the relationship between </a:t>
            </a:r>
            <a:r>
              <a:rPr b="1" lang="en-US" sz="1100">
                <a:solidFill>
                  <a:schemeClr val="dk1"/>
                </a:solidFill>
              </a:rPr>
              <a:t>Flight Number</a:t>
            </a:r>
            <a:r>
              <a:rPr lang="en-US" sz="1100">
                <a:solidFill>
                  <a:schemeClr val="dk1"/>
                </a:solidFill>
              </a:rPr>
              <a:t> and </a:t>
            </a:r>
            <a:r>
              <a:rPr b="1" lang="en-US" sz="1100">
                <a:solidFill>
                  <a:schemeClr val="dk1"/>
                </a:solidFill>
              </a:rPr>
              <a:t>Launch Site</a:t>
            </a:r>
            <a:r>
              <a:rPr lang="en-US" sz="1100">
                <a:solidFill>
                  <a:schemeClr val="dk1"/>
                </a:solidFill>
              </a:rPr>
              <a:t>, with color representing mission success (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100">
                <a:solidFill>
                  <a:schemeClr val="dk1"/>
                </a:solidFill>
              </a:rPr>
              <a:t> - orange) and failure (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1100">
                <a:solidFill>
                  <a:schemeClr val="dk1"/>
                </a:solidFill>
              </a:rPr>
              <a:t> - blue).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Over time (higher Flight Number), </a:t>
            </a:r>
            <a:r>
              <a:rPr b="1" lang="en-US" sz="1100">
                <a:solidFill>
                  <a:schemeClr val="dk1"/>
                </a:solidFill>
              </a:rPr>
              <a:t>the success rate appears to improve</a:t>
            </a:r>
            <a:r>
              <a:rPr lang="en-US" sz="1100">
                <a:solidFill>
                  <a:schemeClr val="dk1"/>
                </a:solidFill>
              </a:rPr>
              <a:t>, as there are more orange dots towards the right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Launch Site Comparison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CCAFS SLC 40</a:t>
            </a:r>
            <a:r>
              <a:rPr lang="en-US" sz="1100">
                <a:solidFill>
                  <a:schemeClr val="dk1"/>
                </a:solidFill>
              </a:rPr>
              <a:t> has the highest number of launches, with a mix of successes and failures.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VAFB SLC 4E</a:t>
            </a:r>
            <a:r>
              <a:rPr lang="en-US" sz="1100">
                <a:solidFill>
                  <a:schemeClr val="dk1"/>
                </a:solidFill>
              </a:rPr>
              <a:t> has fewer launches, with failures in early launches but more successes later.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KSC LC 39A</a:t>
            </a:r>
            <a:r>
              <a:rPr lang="en-US" sz="1100">
                <a:solidFill>
                  <a:schemeClr val="dk1"/>
                </a:solidFill>
              </a:rPr>
              <a:t> has a noticeable trend of increasing success after initial failures.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General Trend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Early flights had more failures</a:t>
            </a:r>
            <a:r>
              <a:rPr lang="en-US" sz="1100">
                <a:solidFill>
                  <a:schemeClr val="dk1"/>
                </a:solidFill>
              </a:rPr>
              <a:t>, suggesting an improvement in reliability over time.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Each launch site shows a learning curve</a:t>
            </a:r>
            <a:r>
              <a:rPr lang="en-US" sz="1100">
                <a:solidFill>
                  <a:schemeClr val="dk1"/>
                </a:solidFill>
              </a:rPr>
              <a:t>, with failures initially and more successful launches as experience increases.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This suggests that </a:t>
            </a:r>
            <a:r>
              <a:rPr b="1" lang="en-US" sz="1100">
                <a:solidFill>
                  <a:schemeClr val="dk1"/>
                </a:solidFill>
              </a:rPr>
              <a:t>SpaceX improved its launch technology and operations over time</a:t>
            </a:r>
            <a:r>
              <a:rPr lang="en-US" sz="1100">
                <a:solidFill>
                  <a:schemeClr val="dk1"/>
                </a:solidFill>
              </a:rPr>
              <a:t>, increasing the likelihood of success as they gained experience with more flights. 🚀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29" name="Google Shape;229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8124"/>
            <a:ext cx="11887201" cy="232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19"/>
          <p:cNvSpPr txBox="1"/>
          <p:nvPr>
            <p:ph idx="1" type="body"/>
          </p:nvPr>
        </p:nvSpPr>
        <p:spPr>
          <a:xfrm>
            <a:off x="769975" y="1420675"/>
            <a:ext cx="5641800" cy="5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Observing the Patterns in the Scatter Plot: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Success vs. Failure by Payload Mass</a:t>
            </a:r>
            <a:br>
              <a:rPr b="1" lang="en-U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The plot shows the relationship between </a:t>
            </a:r>
            <a:r>
              <a:rPr b="1" lang="en-US" sz="1100">
                <a:solidFill>
                  <a:schemeClr val="dk1"/>
                </a:solidFill>
              </a:rPr>
              <a:t>Payload Mass</a:t>
            </a:r>
            <a:r>
              <a:rPr lang="en-US" sz="1100">
                <a:solidFill>
                  <a:schemeClr val="dk1"/>
                </a:solidFill>
              </a:rPr>
              <a:t> and </a:t>
            </a:r>
            <a:r>
              <a:rPr b="1" lang="en-US" sz="1100">
                <a:solidFill>
                  <a:schemeClr val="dk1"/>
                </a:solidFill>
              </a:rPr>
              <a:t>Launch Site</a:t>
            </a:r>
            <a:r>
              <a:rPr lang="en-US" sz="1100">
                <a:solidFill>
                  <a:schemeClr val="dk1"/>
                </a:solidFill>
              </a:rPr>
              <a:t>, with color representing mission success (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1100">
                <a:solidFill>
                  <a:schemeClr val="dk1"/>
                </a:solidFill>
              </a:rPr>
              <a:t> - orange) and failure (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1100">
                <a:solidFill>
                  <a:schemeClr val="dk1"/>
                </a:solidFill>
              </a:rPr>
              <a:t> - blue).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Higher payloads tend to have more successful launches</a:t>
            </a:r>
            <a:r>
              <a:rPr lang="en-US" sz="1100">
                <a:solidFill>
                  <a:schemeClr val="dk1"/>
                </a:solidFill>
              </a:rPr>
              <a:t>, especially above 10,000 kg.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Launch Site Comparison</a:t>
            </a:r>
            <a:br>
              <a:rPr b="1" lang="en-U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CCAFS SLC 40</a:t>
            </a:r>
            <a:r>
              <a:rPr lang="en-US" sz="1100">
                <a:solidFill>
                  <a:schemeClr val="dk1"/>
                </a:solidFill>
              </a:rPr>
              <a:t> has a wide range of payloads, with both successes and failures, but </a:t>
            </a:r>
            <a:r>
              <a:rPr b="1" lang="en-US" sz="1100">
                <a:solidFill>
                  <a:schemeClr val="dk1"/>
                </a:solidFill>
              </a:rPr>
              <a:t>failures seem more common for medium-range payloads (4000-6000 kg)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VAFB SLC 4E</a:t>
            </a:r>
            <a:r>
              <a:rPr lang="en-US" sz="1100">
                <a:solidFill>
                  <a:schemeClr val="dk1"/>
                </a:solidFill>
              </a:rPr>
              <a:t> shows fewer launches overall, but most seem successful, especially for lower payloads (&lt;6000 kg).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KSC LC 39A</a:t>
            </a:r>
            <a:r>
              <a:rPr lang="en-US" sz="1100">
                <a:solidFill>
                  <a:schemeClr val="dk1"/>
                </a:solidFill>
              </a:rPr>
              <a:t> has </a:t>
            </a:r>
            <a:r>
              <a:rPr b="1" lang="en-US" sz="1100">
                <a:solidFill>
                  <a:schemeClr val="dk1"/>
                </a:solidFill>
              </a:rPr>
              <a:t>fewer failures for payloads up to 4000 kg</a:t>
            </a:r>
            <a:r>
              <a:rPr lang="en-US" sz="1100">
                <a:solidFill>
                  <a:schemeClr val="dk1"/>
                </a:solidFill>
              </a:rPr>
              <a:t>, but failures appear at higher payloads (~6000 kg and above).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General Trends</a:t>
            </a:r>
            <a:br>
              <a:rPr b="1" lang="en-U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Lighter payloads (0-4000 kg)</a:t>
            </a:r>
            <a:r>
              <a:rPr lang="en-US" sz="1100">
                <a:solidFill>
                  <a:schemeClr val="dk1"/>
                </a:solidFill>
              </a:rPr>
              <a:t>: High success rates across all launch sites.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Medium payloads (4000-6000 kg)</a:t>
            </a:r>
            <a:r>
              <a:rPr lang="en-US" sz="1100">
                <a:solidFill>
                  <a:schemeClr val="dk1"/>
                </a:solidFill>
              </a:rPr>
              <a:t>: More failures, particularly at CCAFS SLC 40 and KSC LC 39A.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Heavy payloads (above 10,000 kg)</a:t>
            </a:r>
            <a:r>
              <a:rPr lang="en-US" sz="1100">
                <a:solidFill>
                  <a:schemeClr val="dk1"/>
                </a:solidFill>
              </a:rPr>
              <a:t>: Almost all successful, indicating that SpaceX has optimized launches for very high payloads.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This suggests that </a:t>
            </a:r>
            <a:r>
              <a:rPr b="1" lang="en-US" sz="1100">
                <a:solidFill>
                  <a:schemeClr val="dk1"/>
                </a:solidFill>
              </a:rPr>
              <a:t>mission success is influenced by payload weight</a:t>
            </a:r>
            <a:r>
              <a:rPr lang="en-US" sz="1100">
                <a:solidFill>
                  <a:schemeClr val="dk1"/>
                </a:solidFill>
              </a:rPr>
              <a:t>, with failures occurring more frequently in the medium payload range but improving significantly for very heavy payloads. 🚀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675" y="1420675"/>
            <a:ext cx="5046301" cy="33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20"/>
          <p:cNvSpPr txBox="1"/>
          <p:nvPr>
            <p:ph idx="1" type="body"/>
          </p:nvPr>
        </p:nvSpPr>
        <p:spPr>
          <a:xfrm>
            <a:off x="770000" y="1331100"/>
            <a:ext cx="6917100" cy="3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Observing the Patterns in the Orbit Success Rate Chart: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High Success Rates for Specific Orbits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1100">
                <a:solidFill>
                  <a:schemeClr val="dk1"/>
                </a:solidFill>
              </a:rPr>
              <a:t>ES-L1, GEO, HEO, and SSO have a 100% success rate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1100">
                <a:solidFill>
                  <a:schemeClr val="dk1"/>
                </a:solidFill>
              </a:rPr>
              <a:t>This suggests that </a:t>
            </a:r>
            <a:r>
              <a:rPr b="1" lang="en-US" sz="1100">
                <a:solidFill>
                  <a:schemeClr val="dk1"/>
                </a:solidFill>
              </a:rPr>
              <a:t>missions targeting these orbits are well-optimized and reliable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Lower Success for GTO (Geostationary Transfer Orbit)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1100">
                <a:solidFill>
                  <a:schemeClr val="dk1"/>
                </a:solidFill>
              </a:rPr>
              <a:t>GTO shows the </a:t>
            </a:r>
            <a:r>
              <a:rPr b="1" lang="en-US" sz="1100">
                <a:solidFill>
                  <a:schemeClr val="dk1"/>
                </a:solidFill>
              </a:rPr>
              <a:t>lowest success rate</a:t>
            </a:r>
            <a:r>
              <a:rPr lang="en-US" sz="1100">
                <a:solidFill>
                  <a:schemeClr val="dk1"/>
                </a:solidFill>
              </a:rPr>
              <a:t>, around </a:t>
            </a:r>
            <a:r>
              <a:rPr b="1" lang="en-US" sz="1100">
                <a:solidFill>
                  <a:schemeClr val="dk1"/>
                </a:solidFill>
              </a:rPr>
              <a:t>50-60%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1100">
                <a:solidFill>
                  <a:schemeClr val="dk1"/>
                </a:solidFill>
              </a:rPr>
              <a:t>This could be due to the </a:t>
            </a:r>
            <a:r>
              <a:rPr b="1" lang="en-US" sz="1100">
                <a:solidFill>
                  <a:schemeClr val="dk1"/>
                </a:solidFill>
              </a:rPr>
              <a:t>complexity and energy requirements of transferring payloads from GTO to GEO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1100">
                <a:solidFill>
                  <a:schemeClr val="dk1"/>
                </a:solidFill>
              </a:rPr>
              <a:t>Failures may also be related to </a:t>
            </a:r>
            <a:r>
              <a:rPr b="1" lang="en-US" sz="1100">
                <a:solidFill>
                  <a:schemeClr val="dk1"/>
                </a:solidFill>
              </a:rPr>
              <a:t>booster performance or payload deployment issues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Moderate Success Rates for ISS, LEO, MEO, and PO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1100">
                <a:solidFill>
                  <a:schemeClr val="dk1"/>
                </a:solidFill>
              </a:rPr>
              <a:t>ISS, LEO (Low Earth Orbit), MEO (Medium Earth Orbit), and PO (Polar Orbit) have </a:t>
            </a:r>
            <a:r>
              <a:rPr b="1" lang="en-US" sz="1100">
                <a:solidFill>
                  <a:schemeClr val="dk1"/>
                </a:solidFill>
              </a:rPr>
              <a:t>success rates between 60-80%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1100">
                <a:solidFill>
                  <a:schemeClr val="dk1"/>
                </a:solidFill>
              </a:rPr>
              <a:t>LEO and ISS missions likely include </a:t>
            </a:r>
            <a:r>
              <a:rPr b="1" lang="en-US" sz="1100">
                <a:solidFill>
                  <a:schemeClr val="dk1"/>
                </a:solidFill>
              </a:rPr>
              <a:t>cargo resupply and satellite deployments</a:t>
            </a:r>
            <a:r>
              <a:rPr lang="en-US" sz="1100">
                <a:solidFill>
                  <a:schemeClr val="dk1"/>
                </a:solidFill>
              </a:rPr>
              <a:t>, which have seen </a:t>
            </a:r>
            <a:r>
              <a:rPr b="1" lang="en-US" sz="1100">
                <a:solidFill>
                  <a:schemeClr val="dk1"/>
                </a:solidFill>
              </a:rPr>
              <a:t>some failures but mostly stable performance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1100">
                <a:solidFill>
                  <a:schemeClr val="dk1"/>
                </a:solidFill>
              </a:rPr>
              <a:t>MEO and PO might involve </a:t>
            </a:r>
            <a:r>
              <a:rPr b="1" lang="en-US" sz="1100">
                <a:solidFill>
                  <a:schemeClr val="dk1"/>
                </a:solidFill>
              </a:rPr>
              <a:t>navigation and remote sensing satellites</a:t>
            </a:r>
            <a:r>
              <a:rPr lang="en-US" sz="1100">
                <a:solidFill>
                  <a:schemeClr val="dk1"/>
                </a:solidFill>
              </a:rPr>
              <a:t>, which have </a:t>
            </a:r>
            <a:r>
              <a:rPr b="1" lang="en-US" sz="1100">
                <a:solidFill>
                  <a:schemeClr val="dk1"/>
                </a:solidFill>
              </a:rPr>
              <a:t>higher risks compared to purely low-Earth orbit launches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VLEO (Very Low Earth Orbit) and SO (Sun-Synchronous Orbit) Perform Well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1100">
                <a:solidFill>
                  <a:schemeClr val="dk1"/>
                </a:solidFill>
              </a:rPr>
              <a:t>VLEO has a success rate above 80%</a:t>
            </a:r>
            <a:r>
              <a:rPr lang="en-US" sz="1100">
                <a:solidFill>
                  <a:schemeClr val="dk1"/>
                </a:solidFill>
              </a:rPr>
              <a:t>, which is a </a:t>
            </a:r>
            <a:r>
              <a:rPr b="1" lang="en-US" sz="1100">
                <a:solidFill>
                  <a:schemeClr val="dk1"/>
                </a:solidFill>
              </a:rPr>
              <a:t>good indicator for small satellite and reconnaissance missions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1100">
                <a:solidFill>
                  <a:schemeClr val="dk1"/>
                </a:solidFill>
              </a:rPr>
              <a:t>SSO (Sun-Synchronous Orbit) reaches 100%</a:t>
            </a:r>
            <a:r>
              <a:rPr lang="en-US" sz="1100">
                <a:solidFill>
                  <a:schemeClr val="dk1"/>
                </a:solidFill>
              </a:rPr>
              <a:t>, showing strong reliability for </a:t>
            </a:r>
            <a:r>
              <a:rPr b="1" lang="en-US" sz="1100">
                <a:solidFill>
                  <a:schemeClr val="dk1"/>
                </a:solidFill>
              </a:rPr>
              <a:t>Earth observation and scientific missions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124" y="1432550"/>
            <a:ext cx="4119050" cy="31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845900" y="4668450"/>
            <a:ext cx="101211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Insights &amp; Implications: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SpaceX has </a:t>
            </a:r>
            <a:r>
              <a:rPr b="1" lang="en-US" sz="1100">
                <a:solidFill>
                  <a:schemeClr val="dk1"/>
                </a:solidFill>
              </a:rPr>
              <a:t>mastered missions to GEO, HEO, SSO, and ES-L1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GTO is the riskiest orbit</a:t>
            </a:r>
            <a:r>
              <a:rPr lang="en-US" sz="1100">
                <a:solidFill>
                  <a:schemeClr val="dk1"/>
                </a:solidFill>
              </a:rPr>
              <a:t> in this dataset.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ISS and LEO have moderate risks</a:t>
            </a:r>
            <a:r>
              <a:rPr lang="en-US" sz="1100">
                <a:solidFill>
                  <a:schemeClr val="dk1"/>
                </a:solidFill>
              </a:rPr>
              <a:t>, likely due to payload complexities.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The overall trend suggests </a:t>
            </a:r>
            <a:r>
              <a:rPr b="1" lang="en-US" sz="1100">
                <a:solidFill>
                  <a:schemeClr val="dk1"/>
                </a:solidFill>
              </a:rPr>
              <a:t>higher-altitude orbits (SSO, GEO, HEO) tend to have better success rates compared to lower-altitude orbits like LEO, MEO, and GTO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🚀 </a:t>
            </a:r>
            <a:r>
              <a:rPr b="1" lang="en-US" sz="1100">
                <a:solidFill>
                  <a:schemeClr val="dk1"/>
                </a:solidFill>
              </a:rPr>
              <a:t>Conclusion:</a:t>
            </a:r>
            <a:r>
              <a:rPr lang="en-US" sz="1100">
                <a:solidFill>
                  <a:schemeClr val="dk1"/>
                </a:solidFill>
              </a:rPr>
              <a:t> SpaceX's launch success varies by orbit, with GTO being the most challenging, while GEO, SSO, and deep space missions show strong reliability.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770000" y="1371600"/>
            <a:ext cx="6643500" cy="3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Higher Flight Numbers Show More Success (Class 1 - Orange)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As </a:t>
            </a:r>
            <a:r>
              <a:rPr b="1" lang="en-US" sz="1100">
                <a:solidFill>
                  <a:schemeClr val="dk1"/>
                </a:solidFill>
              </a:rPr>
              <a:t>Flight Number</a:t>
            </a:r>
            <a:r>
              <a:rPr lang="en-US" sz="1100">
                <a:solidFill>
                  <a:schemeClr val="dk1"/>
                </a:solidFill>
              </a:rPr>
              <a:t> increases, we see a higher concentration of </a:t>
            </a:r>
            <a:r>
              <a:rPr b="1" lang="en-US" sz="1100">
                <a:solidFill>
                  <a:schemeClr val="dk1"/>
                </a:solidFill>
              </a:rPr>
              <a:t>orange dots</a:t>
            </a:r>
            <a:r>
              <a:rPr lang="en-US" sz="1100">
                <a:solidFill>
                  <a:schemeClr val="dk1"/>
                </a:solidFill>
              </a:rPr>
              <a:t>, indicating that success rates improve over time.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This suggests that SpaceX has improved its landing technology and execution with experience.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Orbit Type Affects Success Rate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LEO (Low Earth Orbit), ISS (International Space Station), and PO (Polar Orbit)</a:t>
            </a:r>
            <a:r>
              <a:rPr lang="en-US" sz="1100">
                <a:solidFill>
                  <a:schemeClr val="dk1"/>
                </a:solidFill>
              </a:rPr>
              <a:t> have a mix of both successes (orange) and failures (blue).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GTO (Geostationary Transfer Orbit)</a:t>
            </a:r>
            <a:r>
              <a:rPr lang="en-US" sz="1100">
                <a:solidFill>
                  <a:schemeClr val="dk1"/>
                </a:solidFill>
              </a:rPr>
              <a:t> has more failures, possibly due to the increased difficulty of reaching this orbit.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VLEO (Very Low Earth Orbit) and SO (Solar Orbit)</a:t>
            </a:r>
            <a:r>
              <a:rPr lang="en-US" sz="1100">
                <a:solidFill>
                  <a:schemeClr val="dk1"/>
                </a:solidFill>
              </a:rPr>
              <a:t> show a higher percentage of successful landings.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More Frequent Launches to Certain Orbits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The densest areas of the scatter plot are in </a:t>
            </a:r>
            <a:r>
              <a:rPr b="1" lang="en-US" sz="1100">
                <a:solidFill>
                  <a:schemeClr val="dk1"/>
                </a:solidFill>
              </a:rPr>
              <a:t>LEO, ISS, PO, and GTO</a:t>
            </a:r>
            <a:r>
              <a:rPr lang="en-US" sz="1100">
                <a:solidFill>
                  <a:schemeClr val="dk1"/>
                </a:solidFill>
              </a:rPr>
              <a:t>, indicating that most missions target these orbits.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Other orbits (ES-L1, SO, GEO) have fewer data points, meaning SpaceX attempts them less frequently.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650" y="1371600"/>
            <a:ext cx="3987450" cy="2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887400" y="4952500"/>
            <a:ext cx="105156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Conclusion: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SpaceX has improved its landing success rate over time.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The success rate varies by orbit, with higher success in </a:t>
            </a:r>
            <a:r>
              <a:rPr b="1" lang="en-US" sz="1300">
                <a:solidFill>
                  <a:schemeClr val="dk1"/>
                </a:solidFill>
              </a:rPr>
              <a:t>LEO, ISS, and VLEO</a:t>
            </a:r>
            <a:r>
              <a:rPr lang="en-US" sz="1300">
                <a:solidFill>
                  <a:schemeClr val="dk1"/>
                </a:solidFill>
              </a:rPr>
              <a:t> and more failures in </a:t>
            </a:r>
            <a:r>
              <a:rPr b="1" lang="en-US" sz="1300">
                <a:solidFill>
                  <a:schemeClr val="dk1"/>
                </a:solidFill>
              </a:rPr>
              <a:t>GTO and HEO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Frequent mission types (LEO, ISS) benefit from iterative learning, leading to better landing performance.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607675" y="1371600"/>
            <a:ext cx="6856500" cy="3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</a:rPr>
              <a:t>Higher Payload Mass Still Achieves Success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There are successful landings (orange) even for very high payloads (~15,000 kg).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This suggests that SpaceX has improved its ability to land boosters successfully despite carrying heavier payloads.</a:t>
            </a:r>
            <a:endParaRPr sz="12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</a:rPr>
              <a:t>Orbit Type Influences Success Rate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LEO, ISS, and PO</a:t>
            </a:r>
            <a:r>
              <a:rPr lang="en-US" sz="1200">
                <a:solidFill>
                  <a:schemeClr val="dk1"/>
                </a:solidFill>
              </a:rPr>
              <a:t> show a high success rate across a range of payload masses.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GTO (Geostationary Transfer Orbit)</a:t>
            </a:r>
            <a:r>
              <a:rPr lang="en-US" sz="1200">
                <a:solidFill>
                  <a:schemeClr val="dk1"/>
                </a:solidFill>
              </a:rPr>
              <a:t> has a mix of successes and failures, particularly between 4,000–6,000 kg.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HEO (Highly Elliptical Orbit) and SSO (Sun-Synchronous Orbit)</a:t>
            </a:r>
            <a:r>
              <a:rPr lang="en-US" sz="1200">
                <a:solidFill>
                  <a:schemeClr val="dk1"/>
                </a:solidFill>
              </a:rPr>
              <a:t> have fewer data points, but the pattern suggests moderate success.</a:t>
            </a:r>
            <a:endParaRPr sz="12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</a:rPr>
              <a:t>Lower Payloads Have Mixed Results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At lower payloads (~0–6,000 kg), there is a mix of both successes (orange) and failures (blue), indicating that mission success at lower payloads was not always guaranteed in earlier flights.</a:t>
            </a:r>
            <a:endParaRPr sz="2300">
              <a:solidFill>
                <a:srgbClr val="292929"/>
              </a:solidFill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4075" y="1371600"/>
            <a:ext cx="3916425" cy="28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806250" y="4913613"/>
            <a:ext cx="105795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Conclusion: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SpaceX has improved success rates even for heavy payloads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LEO and ISS missions are more reliable</a:t>
            </a:r>
            <a:r>
              <a:rPr lang="en-US" sz="1100">
                <a:solidFill>
                  <a:schemeClr val="dk1"/>
                </a:solidFill>
              </a:rPr>
              <a:t>, while </a:t>
            </a:r>
            <a:r>
              <a:rPr b="1" lang="en-US" sz="1100">
                <a:solidFill>
                  <a:schemeClr val="dk1"/>
                </a:solidFill>
              </a:rPr>
              <a:t>GTO and HEO show more failures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Earlier flights and lighter payloads had more failures</a:t>
            </a:r>
            <a:r>
              <a:rPr lang="en-US" sz="1100">
                <a:solidFill>
                  <a:schemeClr val="dk1"/>
                </a:solidFill>
              </a:rPr>
              <a:t>, but experience has improved outcomes.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770000" y="1321450"/>
            <a:ext cx="6811500" cy="5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Steady Increase in Success Rate Over Time</a:t>
            </a:r>
            <a:br>
              <a:rPr b="1" lang="en-U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In the early years (2010–2014), most missions resulted in failures (Class close to 0).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As time progresses, the success rate improves, with most missions succeeding after 2016.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By 2019–2020, the majority of missions are successful (Class close to 1).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Regression Line Shows a Strong Positive Trend</a:t>
            </a:r>
            <a:br>
              <a:rPr b="1" lang="en-U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The best-fit line indicates a </a:t>
            </a:r>
            <a:r>
              <a:rPr b="1" lang="en-US" sz="1100">
                <a:solidFill>
                  <a:schemeClr val="dk1"/>
                </a:solidFill>
              </a:rPr>
              <a:t>consistent improvement</a:t>
            </a:r>
            <a:r>
              <a:rPr lang="en-US" sz="1100">
                <a:solidFill>
                  <a:schemeClr val="dk1"/>
                </a:solidFill>
              </a:rPr>
              <a:t> in success rates.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The confidence interval (shaded region) is wider at the beginning (uncertainty in early missions) and narrows as success becomes more predictable.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SpaceX's Learning Curve &amp; Technological Improvements</a:t>
            </a:r>
            <a:br>
              <a:rPr b="1" lang="en-U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The increasing success rate aligns with SpaceX’s advancements in </a:t>
            </a:r>
            <a:r>
              <a:rPr b="1" lang="en-US" sz="1100">
                <a:solidFill>
                  <a:schemeClr val="dk1"/>
                </a:solidFill>
              </a:rPr>
              <a:t>Falcon 9 reusability, landing technology, and operational experience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The failures in early years suggest experimental phases, while later years reflect </a:t>
            </a:r>
            <a:r>
              <a:rPr b="1" lang="en-US" sz="1100">
                <a:solidFill>
                  <a:schemeClr val="dk1"/>
                </a:solidFill>
              </a:rPr>
              <a:t>refined landing techniques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Conclusion: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SpaceX's success rate has significantly improved over time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Failures were common in early missions, but after 2015, success became the norm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The trend suggests that SpaceX's iterative learning approach and technological advancements have led to higher mission reliability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025" y="1371600"/>
            <a:ext cx="3836950" cy="28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770005" y="1825625"/>
            <a:ext cx="5325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SELECT DISTINCT Launch_Site FROM SPACEXTABLE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The </a:t>
            </a:r>
            <a:r>
              <a:rPr lang="en-US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DISTINCT</a:t>
            </a:r>
            <a:r>
              <a:rPr lang="en-US" sz="1300">
                <a:solidFill>
                  <a:schemeClr val="dk1"/>
                </a:solidFill>
              </a:rPr>
              <a:t> keyword in SQL is used to retrieve unique (distinct) values from a column in a table. It helps remove duplicate records from the result set.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It also can be used with multiple columns.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DISTINCT</a:t>
            </a:r>
            <a:r>
              <a:rPr lang="en-US" sz="1300">
                <a:solidFill>
                  <a:schemeClr val="dk1"/>
                </a:solidFill>
              </a:rPr>
              <a:t> applies to all selected columns, meaning the entire row must be unique to be included in the results.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It can be </a:t>
            </a:r>
            <a:r>
              <a:rPr b="1" lang="en-US" sz="1300">
                <a:solidFill>
                  <a:schemeClr val="dk1"/>
                </a:solidFill>
              </a:rPr>
              <a:t>slow</a:t>
            </a:r>
            <a:r>
              <a:rPr lang="en-US" sz="1300">
                <a:solidFill>
                  <a:schemeClr val="dk1"/>
                </a:solidFill>
              </a:rPr>
              <a:t> on large datasets because it requires sorting and filtering.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It </a:t>
            </a:r>
            <a:r>
              <a:rPr b="1" lang="en-US" sz="1300">
                <a:solidFill>
                  <a:schemeClr val="dk1"/>
                </a:solidFill>
              </a:rPr>
              <a:t>does not modify</a:t>
            </a:r>
            <a:r>
              <a:rPr lang="en-US" sz="1300">
                <a:solidFill>
                  <a:schemeClr val="dk1"/>
                </a:solidFill>
              </a:rPr>
              <a:t> the actual table data; it only affects the query results.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  <p:sp>
        <p:nvSpPr>
          <p:cNvPr id="281" name="Google Shape;281;p24"/>
          <p:cNvSpPr txBox="1"/>
          <p:nvPr/>
        </p:nvSpPr>
        <p:spPr>
          <a:xfrm>
            <a:off x="8410950" y="1646225"/>
            <a:ext cx="29901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&lt;table&gt;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&lt;thead&gt;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&lt;th&gt;Launch_Site&lt;/th&gt;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&lt;/tr&gt;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&lt;/thead&gt;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&lt;tbody&gt;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&lt;td&gt;CCAFS LC-40&lt;/td&gt;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&lt;/tr&gt;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&lt;td&gt;VAFB SLC-4E&lt;/td&gt;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&lt;/tr&gt;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&lt;td&gt;KSC LC-39A&lt;/td&gt;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&lt;/tr&gt;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&lt;td&gt;CCAFS SLC-40&lt;/td&gt;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&lt;/tr&gt;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&lt;/tbody&gt;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&lt;/table&gt;</a:t>
            </a:r>
            <a:endParaRPr/>
          </a:p>
        </p:txBody>
      </p:sp>
      <p:pic>
        <p:nvPicPr>
          <p:cNvPr id="282" name="Google Shape;282;p24" title="Screenshot 2025-03-19 at 19.53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230" y="1760924"/>
            <a:ext cx="13144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p25"/>
          <p:cNvSpPr txBox="1"/>
          <p:nvPr>
            <p:ph idx="1" type="body"/>
          </p:nvPr>
        </p:nvSpPr>
        <p:spPr>
          <a:xfrm>
            <a:off x="770000" y="1427550"/>
            <a:ext cx="10467000" cy="47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SELECT * FROM SPACEXTABLE WHERE Launch_Site LIKE '%CCA%' LIMIT 5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-US">
                <a:solidFill>
                  <a:schemeClr val="dk1"/>
                </a:solidFill>
              </a:rPr>
              <a:t> operator is used in SQL to search for a specific pattern within a column, usually with </a:t>
            </a:r>
            <a:r>
              <a:rPr b="1" lang="en-US">
                <a:solidFill>
                  <a:schemeClr val="dk1"/>
                </a:solidFill>
              </a:rPr>
              <a:t>text values</a:t>
            </a:r>
            <a:r>
              <a:rPr lang="en-US">
                <a:solidFill>
                  <a:schemeClr val="dk1"/>
                </a:solidFill>
              </a:rPr>
              <a:t>.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b="1" lang="en-US">
                <a:solidFill>
                  <a:schemeClr val="dk1"/>
                </a:solidFill>
              </a:rPr>
              <a:t> (percent sign):</a:t>
            </a:r>
            <a:r>
              <a:rPr lang="en-US">
                <a:solidFill>
                  <a:schemeClr val="dk1"/>
                </a:solidFill>
              </a:rPr>
              <a:t> Matches </a:t>
            </a:r>
            <a:r>
              <a:rPr b="1" lang="en-US">
                <a:solidFill>
                  <a:schemeClr val="dk1"/>
                </a:solidFill>
              </a:rPr>
              <a:t>zero, one, or multiple</a:t>
            </a:r>
            <a:r>
              <a:rPr lang="en-US">
                <a:solidFill>
                  <a:schemeClr val="dk1"/>
                </a:solidFill>
              </a:rPr>
              <a:t> characters.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1" lang="en-US">
                <a:solidFill>
                  <a:schemeClr val="dk1"/>
                </a:solidFill>
              </a:rPr>
              <a:t> (underscore):</a:t>
            </a:r>
            <a:r>
              <a:rPr lang="en-US">
                <a:solidFill>
                  <a:schemeClr val="dk1"/>
                </a:solidFill>
              </a:rPr>
              <a:t> Matches </a:t>
            </a:r>
            <a:r>
              <a:rPr b="1" lang="en-US">
                <a:solidFill>
                  <a:schemeClr val="dk1"/>
                </a:solidFill>
              </a:rPr>
              <a:t>exactly one</a:t>
            </a:r>
            <a:r>
              <a:rPr lang="en-US">
                <a:solidFill>
                  <a:schemeClr val="dk1"/>
                </a:solidFill>
              </a:rPr>
              <a:t> character.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lang="en-US">
                <a:solidFill>
                  <a:schemeClr val="dk1"/>
                </a:solidFill>
              </a:rPr>
              <a:t> clause restricts the number of rows returned in a query result.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290" name="Google Shape;290;p25" title="Screenshot 2025-03-19 at 19.59.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38" y="2060975"/>
            <a:ext cx="10602123" cy="19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770010" y="1468750"/>
            <a:ext cx="97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SELECT SUM(PAYLOAD_MASS__KG_) FROM SPACEXTABLE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>
                <a:solidFill>
                  <a:schemeClr val="dk1"/>
                </a:solidFill>
              </a:rPr>
              <a:t> aggregate function in SQL is used to calculate the </a:t>
            </a:r>
            <a:r>
              <a:rPr b="1" lang="en-US">
                <a:solidFill>
                  <a:schemeClr val="dk1"/>
                </a:solidFill>
              </a:rPr>
              <a:t>total sum</a:t>
            </a:r>
            <a:r>
              <a:rPr lang="en-US">
                <a:solidFill>
                  <a:schemeClr val="dk1"/>
                </a:solidFill>
              </a:rPr>
              <a:t> of a numeric column.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>
                <a:solidFill>
                  <a:schemeClr val="dk1"/>
                </a:solidFill>
              </a:rPr>
              <a:t> works only on numeric columns.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It ignores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-US">
                <a:solidFill>
                  <a:schemeClr val="dk1"/>
                </a:solidFill>
              </a:rPr>
              <a:t> values in the column.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✅ Often used with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en-US">
                <a:solidFill>
                  <a:schemeClr val="dk1"/>
                </a:solidFill>
              </a:rPr>
              <a:t> to summarize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other aggregate function are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298" name="Google Shape;298;p26" title="Screenshot 2025-03-19 at 20.05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50" y="1895976"/>
            <a:ext cx="2537275" cy="7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27"/>
          <p:cNvSpPr txBox="1"/>
          <p:nvPr>
            <p:ph idx="1" type="body"/>
          </p:nvPr>
        </p:nvSpPr>
        <p:spPr>
          <a:xfrm>
            <a:off x="827885" y="1420500"/>
            <a:ext cx="97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SELECT AVG(PAYLOAD_MASS__KG_)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FROM SPACEXTABLE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WHERE Booster_Version LIKE '%F9 v1.1%'</a:t>
            </a:r>
            <a:endParaRPr b="1" sz="1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Query Breakdown:</a:t>
            </a:r>
            <a:endParaRPr b="1" sz="17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AVG(PAYLOAD_MASS__KG_)</a:t>
            </a:r>
            <a:r>
              <a:rPr lang="en-US" sz="1500">
                <a:solidFill>
                  <a:schemeClr val="dk1"/>
                </a:solidFill>
              </a:rPr>
              <a:t> → Computes the </a:t>
            </a:r>
            <a:r>
              <a:rPr b="1" lang="en-US" sz="1500">
                <a:solidFill>
                  <a:schemeClr val="dk1"/>
                </a:solidFill>
              </a:rPr>
              <a:t>average</a:t>
            </a:r>
            <a:r>
              <a:rPr lang="en-US" sz="1500">
                <a:solidFill>
                  <a:schemeClr val="dk1"/>
                </a:solidFill>
              </a:rPr>
              <a:t> of the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PAYLOAD_MASS__KG_</a:t>
            </a:r>
            <a:r>
              <a:rPr lang="en-US" sz="1500">
                <a:solidFill>
                  <a:schemeClr val="dk1"/>
                </a:solidFill>
              </a:rPr>
              <a:t> column.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SPACEXTABLE</a:t>
            </a:r>
            <a:r>
              <a:rPr lang="en-US" sz="1500">
                <a:solidFill>
                  <a:schemeClr val="dk1"/>
                </a:solidFill>
              </a:rPr>
              <a:t> → Retrieves data from the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SPACEXTABLE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WHERE Booster_Version LIKE '%F9 v1.1%'</a:t>
            </a:r>
            <a:r>
              <a:rPr lang="en-US" sz="1500">
                <a:solidFill>
                  <a:schemeClr val="dk1"/>
                </a:solidFill>
              </a:rPr>
              <a:t> → Filters only rows where the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Booster_Version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b="1" lang="en-US" sz="1500">
                <a:solidFill>
                  <a:schemeClr val="dk1"/>
                </a:solidFill>
              </a:rPr>
              <a:t>contains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'F9 v1.1'</a:t>
            </a:r>
            <a:r>
              <a:rPr lang="en-US" sz="1500">
                <a:solidFill>
                  <a:schemeClr val="dk1"/>
                </a:solidFill>
              </a:rPr>
              <a:t> (due to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en-US" sz="1500">
                <a:solidFill>
                  <a:schemeClr val="dk1"/>
                </a:solidFill>
              </a:rPr>
              <a:t>, which acts as a wildcard for any characters before or after).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306" name="Google Shape;306;p27" title="Screenshot 2025-03-19 at 21.07.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100" y="2345625"/>
            <a:ext cx="2743200" cy="6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28"/>
          <p:cNvSpPr txBox="1"/>
          <p:nvPr>
            <p:ph idx="1" type="body"/>
          </p:nvPr>
        </p:nvSpPr>
        <p:spPr>
          <a:xfrm>
            <a:off x="827885" y="1380963"/>
            <a:ext cx="97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select MIN(Date) from SPACEXTABLE where  Landing_Outcome = 'Success (ground pad)'</a:t>
            </a:r>
            <a:endParaRPr b="1"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SQL query finds the </a:t>
            </a:r>
            <a:r>
              <a:rPr b="1" lang="en-US">
                <a:solidFill>
                  <a:schemeClr val="dk1"/>
                </a:solidFill>
              </a:rPr>
              <a:t>earliest (minimum) date</a:t>
            </a:r>
            <a:r>
              <a:rPr lang="en-US">
                <a:solidFill>
                  <a:schemeClr val="dk1"/>
                </a:solidFill>
              </a:rPr>
              <a:t> when a SpaceX rocket successfully landed on a </a:t>
            </a:r>
            <a:r>
              <a:rPr b="1" lang="en-US">
                <a:solidFill>
                  <a:schemeClr val="dk1"/>
                </a:solidFill>
              </a:rPr>
              <a:t>ground pad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Query Breakdown: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MIN(Date)</a:t>
            </a:r>
            <a:r>
              <a:rPr lang="en-US">
                <a:solidFill>
                  <a:schemeClr val="dk1"/>
                </a:solidFill>
              </a:rPr>
              <a:t> → Retrieves the </a:t>
            </a:r>
            <a:r>
              <a:rPr b="1" lang="en-US">
                <a:solidFill>
                  <a:schemeClr val="dk1"/>
                </a:solidFill>
              </a:rPr>
              <a:t>earliest date</a:t>
            </a:r>
            <a:r>
              <a:rPr lang="en-US">
                <a:solidFill>
                  <a:schemeClr val="dk1"/>
                </a:solidFill>
              </a:rPr>
              <a:t> from the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-US">
                <a:solidFill>
                  <a:schemeClr val="dk1"/>
                </a:solidFill>
              </a:rPr>
              <a:t> column.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SPACEXTABLE</a:t>
            </a:r>
            <a:r>
              <a:rPr lang="en-US">
                <a:solidFill>
                  <a:schemeClr val="dk1"/>
                </a:solidFill>
              </a:rPr>
              <a:t> → Searches within the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SPACEXTABLE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WHERE Landing_Outcome = 'Success (ground pad)'</a:t>
            </a:r>
            <a:r>
              <a:rPr lang="en-US">
                <a:solidFill>
                  <a:schemeClr val="dk1"/>
                </a:solidFill>
              </a:rPr>
              <a:t> → Filters only rows where the </a:t>
            </a:r>
            <a:r>
              <a:rPr b="1" lang="en-US">
                <a:solidFill>
                  <a:schemeClr val="dk1"/>
                </a:solidFill>
              </a:rPr>
              <a:t>landing was successful on a ground pad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92929"/>
              </a:solidFill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  <p:pic>
        <p:nvPicPr>
          <p:cNvPr id="314" name="Google Shape;314;p28" title="Screenshot 2025-03-19 at 21.11.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775" y="1804503"/>
            <a:ext cx="1356925" cy="7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770000" y="1360025"/>
            <a:ext cx="9107100" cy="4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select Booster_Version 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from SPACEXTABLE 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where Landing_Outcome = 'Success (drone ship)' </a:t>
            </a:r>
            <a:endParaRPr b="1" sz="16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and PAYLOAD_MASS__KG_ between 4000 and 6000</a:t>
            </a:r>
            <a:endParaRPr b="1" sz="16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SQL query retrieves the </a:t>
            </a:r>
            <a:r>
              <a:rPr b="1" lang="en-US">
                <a:solidFill>
                  <a:schemeClr val="dk1"/>
                </a:solidFill>
              </a:rPr>
              <a:t>booster versions</a:t>
            </a:r>
            <a:r>
              <a:rPr lang="en-US">
                <a:solidFill>
                  <a:schemeClr val="dk1"/>
                </a:solidFill>
              </a:rPr>
              <a:t> that successfully landed on a </a:t>
            </a:r>
            <a:r>
              <a:rPr b="1" lang="en-US">
                <a:solidFill>
                  <a:schemeClr val="dk1"/>
                </a:solidFill>
              </a:rPr>
              <a:t>drone ship</a:t>
            </a:r>
            <a:r>
              <a:rPr lang="en-US">
                <a:solidFill>
                  <a:schemeClr val="dk1"/>
                </a:solidFill>
              </a:rPr>
              <a:t> while carrying a payload between </a:t>
            </a:r>
            <a:r>
              <a:rPr b="1" lang="en-US">
                <a:solidFill>
                  <a:schemeClr val="dk1"/>
                </a:solidFill>
              </a:rPr>
              <a:t>4000 and 6000 kg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Query Breakdown: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Booster_Version</a:t>
            </a:r>
            <a:r>
              <a:rPr lang="en-US">
                <a:solidFill>
                  <a:schemeClr val="dk1"/>
                </a:solidFill>
              </a:rPr>
              <a:t> → Retrieves the </a:t>
            </a:r>
            <a:r>
              <a:rPr b="1" lang="en-US">
                <a:solidFill>
                  <a:schemeClr val="dk1"/>
                </a:solidFill>
              </a:rPr>
              <a:t>booster version</a:t>
            </a:r>
            <a:r>
              <a:rPr lang="en-US">
                <a:solidFill>
                  <a:schemeClr val="dk1"/>
                </a:solidFill>
              </a:rPr>
              <a:t> used in the launch.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SPACEXTABLE</a:t>
            </a:r>
            <a:r>
              <a:rPr lang="en-US">
                <a:solidFill>
                  <a:schemeClr val="dk1"/>
                </a:solidFill>
              </a:rPr>
              <a:t> → Searches within the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SPACEXTABLE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WHERE Landing_Outcome = 'Success (drone ship)'</a:t>
            </a:r>
            <a:r>
              <a:rPr lang="en-US">
                <a:solidFill>
                  <a:schemeClr val="dk1"/>
                </a:solidFill>
              </a:rPr>
              <a:t> → Filters launches that </a:t>
            </a:r>
            <a:r>
              <a:rPr b="1" lang="en-US">
                <a:solidFill>
                  <a:schemeClr val="dk1"/>
                </a:solidFill>
              </a:rPr>
              <a:t>successfully landed on a drone ship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AND PAYLOAD_MASS__KG_ BETWEEN 4000 AND 6000</a:t>
            </a:r>
            <a:r>
              <a:rPr lang="en-US">
                <a:solidFill>
                  <a:schemeClr val="dk1"/>
                </a:solidFill>
              </a:rPr>
              <a:t> → Further filters results to </a:t>
            </a:r>
            <a:r>
              <a:rPr b="1" lang="en-US">
                <a:solidFill>
                  <a:schemeClr val="dk1"/>
                </a:solidFill>
              </a:rPr>
              <a:t>only include launches with a payload mass between 4000 and 6000 kg</a:t>
            </a:r>
            <a:r>
              <a:rPr lang="en-US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321" name="Google Shape;321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  <p:pic>
        <p:nvPicPr>
          <p:cNvPr id="322" name="Google Shape;322;p29" title="Screenshot 2025-03-19 at 21.15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250" y="1401200"/>
            <a:ext cx="1900350" cy="18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770000" y="1322826"/>
            <a:ext cx="10326600" cy="4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Data were collected using the SpaceX REST API. 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An Exploratory Data Analysis (EDA) was performed to find some patterns in the data and </a:t>
            </a:r>
            <a:r>
              <a:rPr lang="en-US" sz="2200">
                <a:solidFill>
                  <a:srgbClr val="292929"/>
                </a:solidFill>
              </a:rPr>
              <a:t>determine what would be the label for training supervised models. 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interactive visual analytics were performed using Folium and Plotly.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data analysed with SVM, Classification tree and Logistic Regression methods.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A correlation was found between Launch Site and Flight Number, Payload mass, Orbit type. It was also figured out that success rate since 2013 kept increasing till 2020.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30"/>
          <p:cNvSpPr txBox="1"/>
          <p:nvPr>
            <p:ph idx="1" type="body"/>
          </p:nvPr>
        </p:nvSpPr>
        <p:spPr>
          <a:xfrm>
            <a:off x="770010" y="1478375"/>
            <a:ext cx="97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select COUNT(Mission_Outcome)  from SPACEXTABLE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SQL query </a:t>
            </a:r>
            <a:r>
              <a:rPr b="1" lang="en-US">
                <a:solidFill>
                  <a:schemeClr val="dk1"/>
                </a:solidFill>
              </a:rPr>
              <a:t>counts the total number of mission outcomes</a:t>
            </a:r>
            <a:r>
              <a:rPr lang="en-US">
                <a:solidFill>
                  <a:schemeClr val="dk1"/>
                </a:solidFill>
              </a:rPr>
              <a:t> recorded in the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SPACEXTABLE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Query Breakdown: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COUNT(Mission_Outcome)</a:t>
            </a:r>
            <a:r>
              <a:rPr lang="en-US">
                <a:solidFill>
                  <a:schemeClr val="dk1"/>
                </a:solidFill>
              </a:rPr>
              <a:t> → Counts the </a:t>
            </a:r>
            <a:r>
              <a:rPr b="1" lang="en-US">
                <a:solidFill>
                  <a:schemeClr val="dk1"/>
                </a:solidFill>
              </a:rPr>
              <a:t>number of non-null values</a:t>
            </a:r>
            <a:r>
              <a:rPr lang="en-US">
                <a:solidFill>
                  <a:schemeClr val="dk1"/>
                </a:solidFill>
              </a:rPr>
              <a:t> in the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Mission_Outcome</a:t>
            </a:r>
            <a:r>
              <a:rPr lang="en-US">
                <a:solidFill>
                  <a:schemeClr val="dk1"/>
                </a:solidFill>
              </a:rPr>
              <a:t> column.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 SPACEXTABLE</a:t>
            </a:r>
            <a:r>
              <a:rPr lang="en-US">
                <a:solidFill>
                  <a:schemeClr val="dk1"/>
                </a:solidFill>
              </a:rPr>
              <a:t> → Searches within the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SPACEXTABLE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329" name="Google Shape;329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330" name="Google Shape;330;p30" title="Screenshot 2025-03-19 at 21.19.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825" y="2076400"/>
            <a:ext cx="2842700" cy="8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31"/>
          <p:cNvSpPr txBox="1"/>
          <p:nvPr>
            <p:ph idx="1" type="body"/>
          </p:nvPr>
        </p:nvSpPr>
        <p:spPr>
          <a:xfrm>
            <a:off x="654275" y="1381052"/>
            <a:ext cx="8113500" cy="4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select Booster_Version, PAYLOAD_MASS__KG_  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from SPACEXTABLE </a:t>
            </a:r>
            <a:endParaRPr b="1" sz="16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where PAYLOAD_MASS__KG_= (select MAX(PAYLOAD_MASS__KG_)</a:t>
            </a:r>
            <a:endParaRPr b="1" sz="1600"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from SPACEXTABLE)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query retrieves the </a:t>
            </a:r>
            <a:r>
              <a:rPr b="1" lang="en-US">
                <a:solidFill>
                  <a:schemeClr val="dk1"/>
                </a:solidFill>
              </a:rPr>
              <a:t>Booster Version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Payload Mass (in kilograms)</a:t>
            </a:r>
            <a:r>
              <a:rPr lang="en-US">
                <a:solidFill>
                  <a:schemeClr val="dk1"/>
                </a:solidFill>
              </a:rPr>
              <a:t> from the </a:t>
            </a:r>
            <a:r>
              <a:rPr b="1" lang="en-US">
                <a:solidFill>
                  <a:schemeClr val="dk1"/>
                </a:solidFill>
              </a:rPr>
              <a:t>SPACEXTABLE</a:t>
            </a:r>
            <a:r>
              <a:rPr lang="en-US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but only for the row where the </a:t>
            </a:r>
            <a:r>
              <a:rPr b="1" lang="en-US">
                <a:solidFill>
                  <a:schemeClr val="dk1"/>
                </a:solidFill>
              </a:rPr>
              <a:t>Payload Mass</a:t>
            </a:r>
            <a:r>
              <a:rPr lang="en-US">
                <a:solidFill>
                  <a:schemeClr val="dk1"/>
                </a:solidFill>
              </a:rPr>
              <a:t> is the maximum value in the table.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Here’s a breakdown of the query: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Subquery</a:t>
            </a:r>
            <a:r>
              <a:rPr lang="en-US">
                <a:solidFill>
                  <a:schemeClr val="dk1"/>
                </a:solidFill>
              </a:rPr>
              <a:t> (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MAX(PAYLOAD_MASS__KG_) from SPACEXTABLE</a:t>
            </a:r>
            <a:r>
              <a:rPr lang="en-US">
                <a:solidFill>
                  <a:schemeClr val="dk1"/>
                </a:solidFill>
              </a:rPr>
              <a:t>):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Finds the maximum value of the </a:t>
            </a:r>
            <a:r>
              <a:rPr b="1" lang="en-US">
                <a:solidFill>
                  <a:schemeClr val="dk1"/>
                </a:solidFill>
              </a:rPr>
              <a:t>PAYLOAD_MASS__KG_</a:t>
            </a:r>
            <a:r>
              <a:rPr lang="en-US">
                <a:solidFill>
                  <a:schemeClr val="dk1"/>
                </a:solidFill>
              </a:rPr>
              <a:t> column in the </a:t>
            </a:r>
            <a:r>
              <a:rPr b="1" lang="en-US">
                <a:solidFill>
                  <a:schemeClr val="dk1"/>
                </a:solidFill>
              </a:rPr>
              <a:t>SPACEXTABLE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Main Query</a:t>
            </a:r>
            <a:r>
              <a:rPr lang="en-US">
                <a:solidFill>
                  <a:schemeClr val="dk1"/>
                </a:solidFill>
              </a:rPr>
              <a:t> (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Booster_Version, PAYLOAD_MASS__KG_ from SPACEXTABLE where PAYLOAD_MASS__KG_ = ...</a:t>
            </a:r>
            <a:r>
              <a:rPr lang="en-US">
                <a:solidFill>
                  <a:schemeClr val="dk1"/>
                </a:solidFill>
              </a:rPr>
              <a:t>):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Selects the </a:t>
            </a:r>
            <a:r>
              <a:rPr b="1" lang="en-US">
                <a:solidFill>
                  <a:schemeClr val="dk1"/>
                </a:solidFill>
              </a:rPr>
              <a:t>Booster Version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Payload Mass (kg)</a:t>
            </a:r>
            <a:r>
              <a:rPr lang="en-US">
                <a:solidFill>
                  <a:schemeClr val="dk1"/>
                </a:solidFill>
              </a:rPr>
              <a:t> from the table where the </a:t>
            </a:r>
            <a:r>
              <a:rPr b="1" lang="en-US">
                <a:solidFill>
                  <a:schemeClr val="dk1"/>
                </a:solidFill>
              </a:rPr>
              <a:t>Payload Mass</a:t>
            </a:r>
            <a:r>
              <a:rPr lang="en-US">
                <a:solidFill>
                  <a:schemeClr val="dk1"/>
                </a:solidFill>
              </a:rPr>
              <a:t> equals the maximum value found in the subquery.</a:t>
            </a:r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338" name="Google Shape;338;p31" title="Screenshot 2025-03-19 at 21.23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450" y="1893325"/>
            <a:ext cx="2952525" cy="30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32"/>
          <p:cNvSpPr txBox="1"/>
          <p:nvPr>
            <p:ph idx="1" type="body"/>
          </p:nvPr>
        </p:nvSpPr>
        <p:spPr>
          <a:xfrm>
            <a:off x="770000" y="1360026"/>
            <a:ext cx="9745500" cy="4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SELECT substr(Date, 6,2) as Month, Landing_Outcome, Booster_Version, Launch_Site </a:t>
            </a:r>
            <a:endParaRPr b="1"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from SPACEXTABLE </a:t>
            </a:r>
            <a:endParaRPr b="1" sz="15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where Landing_Outcome='Failure (drone ship)' </a:t>
            </a:r>
            <a:endParaRPr b="1" sz="15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and substr(Date,0,5)='2015'</a:t>
            </a:r>
            <a:endParaRPr b="1" sz="15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query retrieves the </a:t>
            </a:r>
            <a:r>
              <a:rPr b="1" lang="en-US">
                <a:solidFill>
                  <a:schemeClr val="dk1"/>
                </a:solidFill>
              </a:rPr>
              <a:t>Month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b="1" lang="en-US">
                <a:solidFill>
                  <a:schemeClr val="dk1"/>
                </a:solidFill>
              </a:rPr>
              <a:t>Landing Outcome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b="1" lang="en-US">
                <a:solidFill>
                  <a:schemeClr val="dk1"/>
                </a:solidFill>
              </a:rPr>
              <a:t>Booster Version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b="1" lang="en-US">
                <a:solidFill>
                  <a:schemeClr val="dk1"/>
                </a:solidFill>
              </a:rPr>
              <a:t>Launch Site</a:t>
            </a:r>
            <a:r>
              <a:rPr lang="en-US">
                <a:solidFill>
                  <a:schemeClr val="dk1"/>
                </a:solidFill>
              </a:rPr>
              <a:t> from the </a:t>
            </a:r>
            <a:r>
              <a:rPr b="1" lang="en-US">
                <a:solidFill>
                  <a:schemeClr val="dk1"/>
                </a:solidFill>
              </a:rPr>
              <a:t>SPACEXTABLE</a:t>
            </a:r>
            <a:r>
              <a:rPr lang="en-US">
                <a:solidFill>
                  <a:schemeClr val="dk1"/>
                </a:solidFill>
              </a:rPr>
              <a:t> for launches that met two specific conditions: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Landing Outcome = 'Failure (drone ship)'</a:t>
            </a:r>
            <a:r>
              <a:rPr lang="en-US">
                <a:solidFill>
                  <a:schemeClr val="dk1"/>
                </a:solidFill>
              </a:rPr>
              <a:t>: The landing failed on a drone ship.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Year = 2015</a:t>
            </a:r>
            <a:r>
              <a:rPr lang="en-US">
                <a:solidFill>
                  <a:schemeClr val="dk1"/>
                </a:solidFill>
              </a:rPr>
              <a:t>: The launch occurred in the year 2015.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Here’s a breakdown of the query: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substr(Date, 6,2) as Month</a:t>
            </a:r>
            <a:r>
              <a:rPr lang="en-US">
                <a:solidFill>
                  <a:schemeClr val="dk1"/>
                </a:solidFill>
              </a:rPr>
              <a:t>: Extracts the month (the 6th and 7th characters) from the </a:t>
            </a:r>
            <a:r>
              <a:rPr b="1" lang="en-US">
                <a:solidFill>
                  <a:schemeClr val="dk1"/>
                </a:solidFill>
              </a:rPr>
              <a:t>Date</a:t>
            </a:r>
            <a:r>
              <a:rPr lang="en-US">
                <a:solidFill>
                  <a:schemeClr val="dk1"/>
                </a:solidFill>
              </a:rPr>
              <a:t> column and labels it as </a:t>
            </a:r>
            <a:r>
              <a:rPr b="1" lang="en-US">
                <a:solidFill>
                  <a:schemeClr val="dk1"/>
                </a:solidFill>
              </a:rPr>
              <a:t>Month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substr(Date, 0, 5)</a:t>
            </a:r>
            <a:r>
              <a:rPr lang="en-US">
                <a:solidFill>
                  <a:schemeClr val="dk1"/>
                </a:solidFill>
              </a:rPr>
              <a:t>: Extracts the first 4 characters from the </a:t>
            </a:r>
            <a:r>
              <a:rPr b="1" lang="en-US">
                <a:solidFill>
                  <a:schemeClr val="dk1"/>
                </a:solidFill>
              </a:rPr>
              <a:t>Date</a:t>
            </a:r>
            <a:r>
              <a:rPr lang="en-US">
                <a:solidFill>
                  <a:schemeClr val="dk1"/>
                </a:solidFill>
              </a:rPr>
              <a:t> column, which represents the year, and checks if it's </a:t>
            </a:r>
            <a:r>
              <a:rPr b="1" lang="en-US">
                <a:solidFill>
                  <a:schemeClr val="dk1"/>
                </a:solidFill>
              </a:rPr>
              <a:t>'2015'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Landing_Outcome = 'Failure (drone ship)'</a:t>
            </a:r>
            <a:r>
              <a:rPr lang="en-US">
                <a:solidFill>
                  <a:schemeClr val="dk1"/>
                </a:solidFill>
              </a:rPr>
              <a:t>: Filters the rows where the landing outcome was a failure on a drone ship.</a:t>
            </a:r>
            <a:endParaRPr sz="2500">
              <a:solidFill>
                <a:srgbClr val="292929"/>
              </a:solidFill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346" name="Google Shape;346;p32" title="Screenshot 2025-03-19 at 21.29.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0300" y="1746325"/>
            <a:ext cx="43053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770000" y="1340725"/>
            <a:ext cx="10264500" cy="4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select Landing_Outcome, Date, COUNT(*) as Landing_Outcome_count </a:t>
            </a:r>
            <a:endParaRPr b="1"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from SPACEXTABLE </a:t>
            </a:r>
            <a:endParaRPr b="1" sz="15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where Date between '2010-06-04' and '2017-03-20' </a:t>
            </a:r>
            <a:endParaRPr b="1" sz="15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GROUP BY Landing_Outcome </a:t>
            </a:r>
            <a:endParaRPr b="1" sz="15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ORDER BY Landing_Outcome_count DESC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query retrieves the </a:t>
            </a:r>
            <a:r>
              <a:rPr b="1" lang="en-US">
                <a:solidFill>
                  <a:schemeClr val="dk1"/>
                </a:solidFill>
              </a:rPr>
              <a:t>Landing Outcome</a:t>
            </a:r>
            <a:r>
              <a:rPr lang="en-US">
                <a:solidFill>
                  <a:schemeClr val="dk1"/>
                </a:solidFill>
              </a:rPr>
              <a:t>, the </a:t>
            </a:r>
            <a:r>
              <a:rPr b="1" lang="en-US">
                <a:solidFill>
                  <a:schemeClr val="dk1"/>
                </a:solidFill>
              </a:rPr>
              <a:t>Date</a:t>
            </a:r>
            <a:r>
              <a:rPr lang="en-US">
                <a:solidFill>
                  <a:schemeClr val="dk1"/>
                </a:solidFill>
              </a:rPr>
              <a:t> of the landing,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and the </a:t>
            </a:r>
            <a:r>
              <a:rPr b="1" lang="en-US">
                <a:solidFill>
                  <a:schemeClr val="dk1"/>
                </a:solidFill>
              </a:rPr>
              <a:t>count</a:t>
            </a:r>
            <a:r>
              <a:rPr lang="en-US">
                <a:solidFill>
                  <a:schemeClr val="dk1"/>
                </a:solidFill>
              </a:rPr>
              <a:t> of each landing outcome from the </a:t>
            </a:r>
            <a:r>
              <a:rPr b="1" lang="en-US">
                <a:solidFill>
                  <a:schemeClr val="dk1"/>
                </a:solidFill>
              </a:rPr>
              <a:t>SPACEXTABLE</a:t>
            </a:r>
            <a:r>
              <a:rPr lang="en-US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 launches that occurred between </a:t>
            </a:r>
            <a:r>
              <a:rPr b="1" lang="en-US">
                <a:solidFill>
                  <a:schemeClr val="dk1"/>
                </a:solidFill>
              </a:rPr>
              <a:t>June 4, 2010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March 20, 2017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Here’s a breakdown of the query: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WHERE Date BETWEEN '2010-06-04' AND '2017-03-20'</a:t>
            </a:r>
            <a:r>
              <a:rPr lang="en-US">
                <a:solidFill>
                  <a:schemeClr val="dk1"/>
                </a:solidFill>
              </a:rPr>
              <a:t>: Filters the rows to include only those with a </a:t>
            </a:r>
            <a:r>
              <a:rPr b="1" lang="en-US">
                <a:solidFill>
                  <a:schemeClr val="dk1"/>
                </a:solidFill>
              </a:rPr>
              <a:t>Date</a:t>
            </a:r>
            <a:r>
              <a:rPr lang="en-US">
                <a:solidFill>
                  <a:schemeClr val="dk1"/>
                </a:solidFill>
              </a:rPr>
              <a:t> between June 4, 2010, and March 20, 2017.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GROUP BY Landing_Outcome</a:t>
            </a:r>
            <a:r>
              <a:rPr lang="en-US">
                <a:solidFill>
                  <a:schemeClr val="dk1"/>
                </a:solidFill>
              </a:rPr>
              <a:t>: Groups the results by </a:t>
            </a:r>
            <a:r>
              <a:rPr b="1" lang="en-US">
                <a:solidFill>
                  <a:schemeClr val="dk1"/>
                </a:solidFill>
              </a:rPr>
              <a:t>Landing Outcome</a:t>
            </a:r>
            <a:r>
              <a:rPr lang="en-US">
                <a:solidFill>
                  <a:schemeClr val="dk1"/>
                </a:solidFill>
              </a:rPr>
              <a:t>, so the query will count the number of occurrences for each landing outcome.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COUNT(*) as Landing_Outcome_count</a:t>
            </a:r>
            <a:r>
              <a:rPr lang="en-US">
                <a:solidFill>
                  <a:schemeClr val="dk1"/>
                </a:solidFill>
              </a:rPr>
              <a:t>: Counts how many times each </a:t>
            </a:r>
            <a:r>
              <a:rPr b="1" lang="en-US">
                <a:solidFill>
                  <a:schemeClr val="dk1"/>
                </a:solidFill>
              </a:rPr>
              <a:t>Landing Outcome</a:t>
            </a:r>
            <a:r>
              <a:rPr lang="en-US">
                <a:solidFill>
                  <a:schemeClr val="dk1"/>
                </a:solidFill>
              </a:rPr>
              <a:t> appears in the selected date range.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 BY Landing_Outcome_count DESC</a:t>
            </a:r>
            <a:r>
              <a:rPr lang="en-US">
                <a:solidFill>
                  <a:schemeClr val="dk1"/>
                </a:solidFill>
              </a:rPr>
              <a:t>: Orders the results by the count of each landing outcome in descending order, showing the most frequent outcomes first.</a:t>
            </a:r>
            <a:endParaRPr sz="2500">
              <a:solidFill>
                <a:srgbClr val="292929"/>
              </a:solidFill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354" name="Google Shape;354;p33" title="Screenshot 2025-03-19 at 21.34.5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900" y="1694675"/>
            <a:ext cx="4186475" cy="21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770000" y="1440725"/>
            <a:ext cx="32679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2860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lang="en-US" sz="1195">
                <a:solidFill>
                  <a:srgbClr val="292929"/>
                </a:solidFill>
              </a:rPr>
              <a:t>CCAFS LC-40, CCAFS SLC-40 and KSC LC-39A are situated in Florida. </a:t>
            </a:r>
            <a:endParaRPr sz="1195">
              <a:solidFill>
                <a:srgbClr val="292929"/>
              </a:solidFill>
            </a:endParaRPr>
          </a:p>
          <a:p>
            <a:pPr indent="22860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lang="en-US" sz="1195">
                <a:solidFill>
                  <a:srgbClr val="292929"/>
                </a:solidFill>
              </a:rPr>
              <a:t>VAFB SLC-4E is situated in California.</a:t>
            </a:r>
            <a:endParaRPr sz="1195">
              <a:solidFill>
                <a:srgbClr val="292929"/>
              </a:solidFill>
            </a:endParaRPr>
          </a:p>
          <a:p>
            <a:pPr indent="22860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195">
                <a:solidFill>
                  <a:schemeClr val="dk1"/>
                </a:solidFill>
              </a:rPr>
              <a:t>While being closer to the Equator is beneficial for launching satellites into geostationary orbit (due to Earth's rotational speed), the U.S. launch sites are still at moderate latitudes.</a:t>
            </a:r>
            <a:endParaRPr sz="1195">
              <a:solidFill>
                <a:schemeClr val="dk1"/>
              </a:solidFill>
            </a:endParaRPr>
          </a:p>
          <a:p>
            <a:pPr indent="22860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lang="en-US" sz="1195">
                <a:solidFill>
                  <a:schemeClr val="dk1"/>
                </a:solidFill>
              </a:rPr>
              <a:t>The </a:t>
            </a:r>
            <a:r>
              <a:rPr b="1" lang="en-US" sz="1195">
                <a:solidFill>
                  <a:schemeClr val="dk1"/>
                </a:solidFill>
              </a:rPr>
              <a:t>Cape Canaveral</a:t>
            </a:r>
            <a:r>
              <a:rPr lang="en-US" sz="1195">
                <a:solidFill>
                  <a:schemeClr val="dk1"/>
                </a:solidFill>
              </a:rPr>
              <a:t> sites are closer to the Equator (~28° N) than </a:t>
            </a:r>
            <a:r>
              <a:rPr b="1" lang="en-US" sz="1195">
                <a:solidFill>
                  <a:schemeClr val="dk1"/>
                </a:solidFill>
              </a:rPr>
              <a:t>Vandenberg </a:t>
            </a:r>
            <a:r>
              <a:rPr lang="en-US" sz="1195">
                <a:solidFill>
                  <a:schemeClr val="dk1"/>
                </a:solidFill>
              </a:rPr>
              <a:t>(~34</a:t>
            </a:r>
            <a:r>
              <a:rPr lang="en-US" sz="1195">
                <a:solidFill>
                  <a:schemeClr val="dk1"/>
                </a:solidFill>
              </a:rPr>
              <a:t>° N</a:t>
            </a:r>
            <a:r>
              <a:rPr lang="en-US" sz="1195">
                <a:solidFill>
                  <a:schemeClr val="dk1"/>
                </a:solidFill>
              </a:rPr>
              <a:t>), which is much farther north and is mainly used for polar orbits rather than equatorial ones.</a:t>
            </a:r>
            <a:endParaRPr sz="11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495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lang="en-US" sz="2235">
                <a:solidFill>
                  <a:srgbClr val="292929"/>
                </a:solidFill>
              </a:rPr>
              <a:t> </a:t>
            </a:r>
            <a:endParaRPr sz="1495"/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7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All launch sites on a map</a:t>
            </a:r>
            <a:endParaRPr/>
          </a:p>
        </p:txBody>
      </p:sp>
      <p:pic>
        <p:nvPicPr>
          <p:cNvPr id="367" name="Google Shape;367;p35" title="Screenshot 2025-03-20 at 13.22.45.png"/>
          <p:cNvPicPr preferRelativeResize="0"/>
          <p:nvPr/>
        </p:nvPicPr>
        <p:blipFill rotWithShape="1">
          <a:blip r:embed="rId4">
            <a:alphaModFix/>
          </a:blip>
          <a:srcRect b="25711" l="0" r="0" t="0"/>
          <a:stretch/>
        </p:blipFill>
        <p:spPr>
          <a:xfrm>
            <a:off x="4037775" y="1440725"/>
            <a:ext cx="7342748" cy="28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 title="Screenshot 2025-03-20 at 14.12.4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6400" y="1647451"/>
            <a:ext cx="3013329" cy="12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5"/>
          <p:cNvSpPr txBox="1"/>
          <p:nvPr/>
        </p:nvSpPr>
        <p:spPr>
          <a:xfrm>
            <a:off x="897050" y="4398375"/>
            <a:ext cx="10483500" cy="20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All launch sites are located near the coast. The given coordinates show that all sites are </a:t>
            </a:r>
            <a:r>
              <a:rPr b="1" lang="en-US" sz="1200">
                <a:solidFill>
                  <a:schemeClr val="dk1"/>
                </a:solidFill>
              </a:rPr>
              <a:t>within a few kilometers of the ocean</a:t>
            </a:r>
            <a:r>
              <a:rPr lang="en-US" sz="12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Coastal locations allow rockets to launch over the ocean, </a:t>
            </a:r>
            <a:r>
              <a:rPr b="1" lang="en-US" sz="1200">
                <a:solidFill>
                  <a:schemeClr val="dk1"/>
                </a:solidFill>
              </a:rPr>
              <a:t>reducing the risk of debris falling on populated areas</a:t>
            </a:r>
            <a:r>
              <a:rPr lang="en-U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Cape Canaveral (Florida)</a:t>
            </a:r>
            <a:r>
              <a:rPr lang="en-US" sz="1200">
                <a:solidFill>
                  <a:schemeClr val="dk1"/>
                </a:solidFill>
              </a:rPr>
              <a:t> launches mostly go eastward over the Atlantic Ocean.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Vandenberg (California)</a:t>
            </a:r>
            <a:r>
              <a:rPr lang="en-US" sz="1200">
                <a:solidFill>
                  <a:schemeClr val="dk1"/>
                </a:solidFill>
              </a:rPr>
              <a:t> launches mainly go southward over the Pacific Ocean, ideal for polar orbits.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Conclusion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✅ </a:t>
            </a:r>
            <a:r>
              <a:rPr b="1" lang="en-US" sz="1200">
                <a:solidFill>
                  <a:schemeClr val="dk1"/>
                </a:solidFill>
              </a:rPr>
              <a:t>Launch sites are not close to the Equator but are in mid-latitudes.</a:t>
            </a:r>
            <a:br>
              <a:rPr b="1"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✅ </a:t>
            </a:r>
            <a:r>
              <a:rPr b="1" lang="en-US" sz="1200">
                <a:solidFill>
                  <a:schemeClr val="dk1"/>
                </a:solidFill>
              </a:rPr>
              <a:t>All launch sites are near the coast for safety reasons and optimal launch trajectories.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36"/>
          <p:cNvSpPr txBox="1"/>
          <p:nvPr>
            <p:ph idx="1" type="body"/>
          </p:nvPr>
        </p:nvSpPr>
        <p:spPr>
          <a:xfrm>
            <a:off x="1338150" y="5420800"/>
            <a:ext cx="76581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the color-labeled markers in marker clusters, it’s identified that  launch site KSC LC-39A has relatively high success rates.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Success / failed launches for each site on the map</a:t>
            </a:r>
            <a:endParaRPr/>
          </a:p>
        </p:txBody>
      </p:sp>
      <p:pic>
        <p:nvPicPr>
          <p:cNvPr id="377" name="Google Shape;377;p36" title="Screenshot 2025-03-20 at 14.54.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150" y="1321613"/>
            <a:ext cx="8973276" cy="38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 title="Screenshot 2025-03-20 at 15.03.1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425" y="2786648"/>
            <a:ext cx="1786075" cy="15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 title="Screenshot 2025-03-20 at 15.05.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550" y="1559600"/>
            <a:ext cx="1562600" cy="20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 title="Screenshot 2025-03-20 at 15.06.2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8873" y="1656058"/>
            <a:ext cx="1786075" cy="152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 title="Screenshot 2025-03-20 at 15.08.3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96024" y="4157850"/>
            <a:ext cx="2578925" cy="17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37"/>
          <p:cNvSpPr txBox="1"/>
          <p:nvPr>
            <p:ph idx="1" type="body"/>
          </p:nvPr>
        </p:nvSpPr>
        <p:spPr>
          <a:xfrm>
            <a:off x="770000" y="1372525"/>
            <a:ext cx="31980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1143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NASA Railroad: 1.23 KM (northwest)</a:t>
            </a:r>
            <a:endParaRPr/>
          </a:p>
          <a:p>
            <a:pPr indent="-203200" lvl="0" marL="1143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Titan III Road: 0.97 KM (southwest)</a:t>
            </a:r>
            <a:endParaRPr/>
          </a:p>
          <a:p>
            <a:pPr indent="-203200" lvl="0" marL="1143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Samuel C. Parkway: 0.58 KM (east)</a:t>
            </a:r>
            <a:endParaRPr/>
          </a:p>
          <a:p>
            <a:pPr indent="-203200" lvl="0" marL="1143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Coastline: 0.86 KM (east)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Launch sites are located near the coast</a:t>
            </a:r>
            <a:r>
              <a:rPr lang="en-US" sz="1500">
                <a:solidFill>
                  <a:schemeClr val="dk1"/>
                </a:solidFill>
              </a:rPr>
              <a:t> for safety reasons, allowing failed rocket stages to fall into the ocean instead of populated areas.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Infrastructure like roads and railroads are present</a:t>
            </a:r>
            <a:r>
              <a:rPr lang="en-US" sz="1500">
                <a:solidFill>
                  <a:schemeClr val="dk1"/>
                </a:solidFill>
              </a:rPr>
              <a:t> to transport rocket components and fuel.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The restricted zone (shaded area)</a:t>
            </a:r>
            <a:r>
              <a:rPr lang="en-US" sz="1500">
                <a:solidFill>
                  <a:schemeClr val="dk1"/>
                </a:solidFill>
              </a:rPr>
              <a:t> ensures no unauthorized personnel are close to the launch pad during operations.</a:t>
            </a:r>
            <a:endParaRPr sz="2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Distance between a launch site to its proximities</a:t>
            </a:r>
            <a:endParaRPr/>
          </a:p>
        </p:txBody>
      </p:sp>
      <p:pic>
        <p:nvPicPr>
          <p:cNvPr id="389" name="Google Shape;389;p37" title="Screenshot 2025-03-25 at 17.15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106" y="1372524"/>
            <a:ext cx="7404327" cy="46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819875" y="4282625"/>
            <a:ext cx="105576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KSC LC-39A has the highest success rate (41.7%)</a:t>
            </a:r>
            <a:r>
              <a:rPr lang="en-US" sz="1500">
                <a:solidFill>
                  <a:schemeClr val="dk1"/>
                </a:solidFill>
              </a:rPr>
              <a:t>, making it the most reliable launch site.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CCAFS LC-40 follows with 29.2% of successful launches.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VAFB SLC-4E and CCAFS SLC-40 have lower success percentages (16.7% and 12.5%).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The dashboard allows filtering by launch site, helping analyze performance trends individually.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SpaceX Launch Records Dashboard</a:t>
            </a:r>
            <a:endParaRPr/>
          </a:p>
        </p:txBody>
      </p:sp>
      <p:pic>
        <p:nvPicPr>
          <p:cNvPr id="402" name="Google Shape;402;p39" title="task2_1.png"/>
          <p:cNvPicPr preferRelativeResize="0"/>
          <p:nvPr/>
        </p:nvPicPr>
        <p:blipFill rotWithShape="1">
          <a:blip r:embed="rId4">
            <a:alphaModFix/>
          </a:blip>
          <a:srcRect b="41810" l="0" r="0" t="7743"/>
          <a:stretch/>
        </p:blipFill>
        <p:spPr>
          <a:xfrm>
            <a:off x="819875" y="1421750"/>
            <a:ext cx="10557601" cy="27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828075" y="1585700"/>
            <a:ext cx="10399500" cy="4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3B3B3B"/>
                </a:solidFill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  <a:endParaRPr sz="2200">
              <a:solidFill>
                <a:srgbClr val="3B3B3B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3B3B3B"/>
                </a:solidFill>
              </a:rPr>
              <a:t>We will predict if the Falcon 9 first stage will land successfully.Therefore if we can determine if the first stage will land, we can determine the cost of a launch. This information can be used if an alternate company wants to bid against SpaceX for a rocket launch.</a:t>
            </a:r>
            <a:endParaRPr sz="2200">
              <a:solidFill>
                <a:srgbClr val="3B3B3B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40"/>
          <p:cNvSpPr txBox="1"/>
          <p:nvPr>
            <p:ph idx="1" type="body"/>
          </p:nvPr>
        </p:nvSpPr>
        <p:spPr>
          <a:xfrm>
            <a:off x="4962200" y="3769500"/>
            <a:ext cx="6458400" cy="25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KSC LC-39A has a high success rate (76.9%)</a:t>
            </a:r>
            <a:r>
              <a:rPr lang="en-US" sz="1500">
                <a:solidFill>
                  <a:schemeClr val="dk1"/>
                </a:solidFill>
              </a:rPr>
              <a:t>, making it a reliable launch site.</a:t>
            </a:r>
            <a:endParaRPr sz="150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Failure rate is 23.1%</a:t>
            </a:r>
            <a:r>
              <a:rPr lang="en-US" sz="1500">
                <a:solidFill>
                  <a:schemeClr val="dk1"/>
                </a:solidFill>
              </a:rPr>
              <a:t>, indicating some unsuccessful launches but overall strong performance.</a:t>
            </a:r>
            <a:endParaRPr sz="1500">
              <a:solidFill>
                <a:schemeClr val="dk1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✅ </a:t>
            </a:r>
            <a:r>
              <a:rPr b="1" lang="en-US" sz="1500">
                <a:solidFill>
                  <a:schemeClr val="dk1"/>
                </a:solidFill>
              </a:rPr>
              <a:t>The filtering function allows analyzing specific sites separately, which is useful for trend evaluation.</a:t>
            </a:r>
            <a:endParaRPr sz="2600">
              <a:solidFill>
                <a:srgbClr val="292929"/>
              </a:solidFill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 with highest launch success ratio</a:t>
            </a:r>
            <a:endParaRPr/>
          </a:p>
        </p:txBody>
      </p:sp>
      <p:pic>
        <p:nvPicPr>
          <p:cNvPr id="410" name="Google Shape;410;p40" title="Screenshot 2025-03-25 at 17.51.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200" y="1488950"/>
            <a:ext cx="2113100" cy="195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 title="Screenshot 2025-03-25 at 17.51.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721" y="1488950"/>
            <a:ext cx="2071354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 title="Screenshot 2025-03-25 at 17.51.5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26" y="1488950"/>
            <a:ext cx="4117050" cy="39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0" title="Screenshot 2025-03-25 at 17.52.1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9150" y="1488950"/>
            <a:ext cx="2071350" cy="195603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0"/>
          <p:cNvSpPr txBox="1"/>
          <p:nvPr/>
        </p:nvSpPr>
        <p:spPr>
          <a:xfrm>
            <a:off x="742700" y="5411175"/>
            <a:ext cx="41172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636EFA"/>
                </a:solidFill>
              </a:rPr>
              <a:t>Blue</a:t>
            </a:r>
            <a:r>
              <a:rPr lang="en-US" sz="1300">
                <a:solidFill>
                  <a:srgbClr val="636EFA"/>
                </a:solidFill>
              </a:rPr>
              <a:t> </a:t>
            </a:r>
            <a:r>
              <a:rPr b="1" lang="en-US" sz="1300">
                <a:solidFill>
                  <a:srgbClr val="636EFA"/>
                </a:solidFill>
              </a:rPr>
              <a:t>(1) </a:t>
            </a:r>
            <a:r>
              <a:rPr lang="en-US" sz="1300">
                <a:solidFill>
                  <a:srgbClr val="636EFA"/>
                </a:solidFill>
              </a:rPr>
              <a:t>→ </a:t>
            </a:r>
            <a:r>
              <a:rPr b="1" lang="en-US" sz="1300">
                <a:solidFill>
                  <a:srgbClr val="636EFA"/>
                </a:solidFill>
              </a:rPr>
              <a:t>Successful launches</a:t>
            </a:r>
            <a:r>
              <a:rPr b="1" lang="en-US" sz="13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EF553C"/>
                </a:solidFill>
              </a:rPr>
              <a:t>Red </a:t>
            </a:r>
            <a:r>
              <a:rPr lang="en-US" sz="1300">
                <a:solidFill>
                  <a:srgbClr val="EF553C"/>
                </a:solidFill>
              </a:rPr>
              <a:t> </a:t>
            </a:r>
            <a:r>
              <a:rPr b="1" lang="en-US" sz="1300">
                <a:solidFill>
                  <a:srgbClr val="EF553C"/>
                </a:solidFill>
              </a:rPr>
              <a:t>(0) </a:t>
            </a:r>
            <a:r>
              <a:rPr lang="en-US" sz="1300">
                <a:solidFill>
                  <a:srgbClr val="EF553C"/>
                </a:solidFill>
              </a:rPr>
              <a:t>→ </a:t>
            </a:r>
            <a:r>
              <a:rPr b="1" lang="en-US" sz="1300">
                <a:solidFill>
                  <a:srgbClr val="EF553C"/>
                </a:solidFill>
              </a:rPr>
              <a:t>Unsuccessful launches</a:t>
            </a:r>
            <a:r>
              <a:rPr b="1" lang="en-US" sz="1300">
                <a:solidFill>
                  <a:schemeClr val="dk1"/>
                </a:solidFill>
              </a:rPr>
              <a:t> 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41"/>
          <p:cNvSpPr txBox="1"/>
          <p:nvPr>
            <p:ph idx="1" type="body"/>
          </p:nvPr>
        </p:nvSpPr>
        <p:spPr>
          <a:xfrm>
            <a:off x="8840175" y="1392500"/>
            <a:ext cx="25707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✅ </a:t>
            </a:r>
            <a:r>
              <a:rPr lang="en-US" sz="1500"/>
              <a:t>P</a:t>
            </a:r>
            <a:r>
              <a:rPr lang="en-US" sz="1500"/>
              <a:t>ayload range </a:t>
            </a:r>
            <a:r>
              <a:rPr lang="en-US" sz="1500"/>
              <a:t>3000-4000 kg </a:t>
            </a:r>
            <a:r>
              <a:rPr lang="en-US" sz="1500"/>
              <a:t>has the highest launch success rate.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✅ </a:t>
            </a:r>
            <a:r>
              <a:rPr lang="en-US" sz="1500"/>
              <a:t>P</a:t>
            </a:r>
            <a:r>
              <a:rPr lang="en-US" sz="1500"/>
              <a:t>ayload range </a:t>
            </a:r>
            <a:r>
              <a:rPr lang="en-US" sz="1500">
                <a:solidFill>
                  <a:schemeClr val="dk1"/>
                </a:solidFill>
              </a:rPr>
              <a:t>6000-7000 kg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has the lowest launch success rate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✅ </a:t>
            </a:r>
            <a:r>
              <a:rPr lang="en-US" sz="1500"/>
              <a:t>Booster versions FT and  B5 have the highest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launch success rate 65% and 100%, respectively.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But B5 has only 1 launch.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At the same time  FT has 23 launches (15:8)</a:t>
            </a:r>
            <a:endParaRPr sz="23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Payload vs. Launch Outcome scatter plot for all sites</a:t>
            </a:r>
            <a:endParaRPr/>
          </a:p>
        </p:txBody>
      </p:sp>
      <p:pic>
        <p:nvPicPr>
          <p:cNvPr id="422" name="Google Shape;422;p41" title="Screenshot 2025-03-25 at 18.10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450" y="1392499"/>
            <a:ext cx="7864999" cy="32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 title="Screenshot 2025-03-25 at 18.15.5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450" y="4749359"/>
            <a:ext cx="3710018" cy="1917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p43"/>
          <p:cNvSpPr txBox="1"/>
          <p:nvPr>
            <p:ph idx="1" type="body"/>
          </p:nvPr>
        </p:nvSpPr>
        <p:spPr>
          <a:xfrm>
            <a:off x="770000" y="1400725"/>
            <a:ext cx="3329400" cy="4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28575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b="1" lang="en-US">
                <a:solidFill>
                  <a:schemeClr val="dk1"/>
                </a:solidFill>
              </a:rPr>
              <a:t>Decision Tree Classifier</a:t>
            </a:r>
            <a:r>
              <a:rPr lang="en-US">
                <a:solidFill>
                  <a:schemeClr val="dk1"/>
                </a:solidFill>
              </a:rPr>
              <a:t> has the highest </a:t>
            </a:r>
            <a:r>
              <a:rPr b="1" lang="en-US">
                <a:solidFill>
                  <a:schemeClr val="dk1"/>
                </a:solidFill>
              </a:rPr>
              <a:t>training accuracy</a:t>
            </a:r>
            <a:r>
              <a:rPr lang="en-US">
                <a:solidFill>
                  <a:schemeClr val="dk1"/>
                </a:solidFill>
              </a:rPr>
              <a:t> of </a:t>
            </a:r>
            <a:r>
              <a:rPr b="1" lang="en-US">
                <a:solidFill>
                  <a:schemeClr val="dk1"/>
                </a:solidFill>
              </a:rPr>
              <a:t>0.86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28575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However, all models have the </a:t>
            </a:r>
            <a:r>
              <a:rPr b="1" lang="en-US">
                <a:solidFill>
                  <a:schemeClr val="dk1"/>
                </a:solidFill>
              </a:rPr>
              <a:t>same test accuracy</a:t>
            </a:r>
            <a:r>
              <a:rPr lang="en-US">
                <a:solidFill>
                  <a:schemeClr val="dk1"/>
                </a:solidFill>
              </a:rPr>
              <a:t> of </a:t>
            </a:r>
            <a:r>
              <a:rPr b="1" lang="en-US">
                <a:solidFill>
                  <a:schemeClr val="dk1"/>
                </a:solidFill>
              </a:rPr>
              <a:t>0.83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28575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00"/>
                </a:solidFill>
              </a:rPr>
              <a:t>This may be due to the small size of the data set.</a:t>
            </a:r>
            <a:endParaRPr b="1">
              <a:solidFill>
                <a:srgbClr val="990000"/>
              </a:solidFill>
            </a:endParaRPr>
          </a:p>
          <a:p>
            <a:pPr indent="28575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If the goal is to minimize overfitting and maintain a balance, Logistic Regression or Support Vector Machine might be better choices.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If higher training accuracy is prioritized, Decision Tree Classifier would be the best.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36" name="Google Shape;436;p43" title="Screenshot 2025-03-25 at 18.58.19.png"/>
          <p:cNvPicPr preferRelativeResize="0"/>
          <p:nvPr/>
        </p:nvPicPr>
        <p:blipFill rotWithShape="1">
          <a:blip r:embed="rId4">
            <a:alphaModFix/>
          </a:blip>
          <a:srcRect b="0" l="0" r="2780" t="3025"/>
          <a:stretch/>
        </p:blipFill>
        <p:spPr>
          <a:xfrm>
            <a:off x="4224675" y="1371600"/>
            <a:ext cx="7155176" cy="4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p44"/>
          <p:cNvSpPr txBox="1"/>
          <p:nvPr>
            <p:ph idx="1" type="body"/>
          </p:nvPr>
        </p:nvSpPr>
        <p:spPr>
          <a:xfrm>
            <a:off x="770000" y="1468450"/>
            <a:ext cx="5248800" cy="4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All 4 model demonstrate the same confusion matrix.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Each of them</a:t>
            </a:r>
            <a:r>
              <a:rPr b="1" lang="en-US"/>
              <a:t> can distinguish between the different classes.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Key Observations: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True Positives (TP) = 12</a:t>
            </a:r>
            <a:r>
              <a:rPr lang="en-US" sz="1300">
                <a:solidFill>
                  <a:schemeClr val="dk1"/>
                </a:solidFill>
              </a:rPr>
              <a:t> → The model correctly predicted 12 landings.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True Negatives (TN) = 3</a:t>
            </a:r>
            <a:r>
              <a:rPr lang="en-US" sz="1300">
                <a:solidFill>
                  <a:schemeClr val="dk1"/>
                </a:solidFill>
              </a:rPr>
              <a:t> → The model correctly identified 3 non-landings.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False Positives (FP) = 3</a:t>
            </a:r>
            <a:r>
              <a:rPr lang="en-US" sz="1300">
                <a:solidFill>
                  <a:schemeClr val="dk1"/>
                </a:solidFill>
              </a:rPr>
              <a:t> → The model mistakenly predicted landing when it didn’t happen.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False Negatives (FN) = 0</a:t>
            </a:r>
            <a:r>
              <a:rPr lang="en-US" sz="1300">
                <a:solidFill>
                  <a:schemeClr val="dk1"/>
                </a:solidFill>
              </a:rPr>
              <a:t> → The model never misclassified a landed rocket as not landed.</a:t>
            </a:r>
            <a:endParaRPr sz="2400">
              <a:solidFill>
                <a:srgbClr val="292929"/>
              </a:solidFill>
            </a:endParaRPr>
          </a:p>
        </p:txBody>
      </p:sp>
      <p:sp>
        <p:nvSpPr>
          <p:cNvPr id="443" name="Google Shape;443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44" name="Google Shape;444;p44" title="Screenshot 2025-03-26 at 11.33.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525" y="1468350"/>
            <a:ext cx="4948425" cy="40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4" title="Screenshot 2025-03-26 at 11.46.4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00" y="2088000"/>
            <a:ext cx="5785700" cy="8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45"/>
          <p:cNvSpPr txBox="1"/>
          <p:nvPr>
            <p:ph idx="1" type="body"/>
          </p:nvPr>
        </p:nvSpPr>
        <p:spPr>
          <a:xfrm>
            <a:off x="770000" y="1417850"/>
            <a:ext cx="10515600" cy="4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75">
                <a:solidFill>
                  <a:schemeClr val="dk1"/>
                </a:solidFill>
              </a:rPr>
              <a:t>The </a:t>
            </a:r>
            <a:r>
              <a:rPr b="1" lang="en-US" sz="1475">
                <a:solidFill>
                  <a:schemeClr val="dk1"/>
                </a:solidFill>
              </a:rPr>
              <a:t>three most important reasons</a:t>
            </a:r>
            <a:r>
              <a:rPr lang="en-US" sz="1475">
                <a:solidFill>
                  <a:schemeClr val="dk1"/>
                </a:solidFill>
              </a:rPr>
              <a:t> why different models show the same accuracy on a test dataset are:</a:t>
            </a:r>
            <a:endParaRPr sz="14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75">
                <a:solidFill>
                  <a:schemeClr val="dk1"/>
                </a:solidFill>
              </a:rPr>
              <a:t>1. Limited Variability in the Test Set</a:t>
            </a:r>
            <a:endParaRPr b="1" sz="1675">
              <a:solidFill>
                <a:schemeClr val="dk1"/>
              </a:solidFill>
            </a:endParaRPr>
          </a:p>
          <a:p>
            <a:pPr indent="-315279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475">
                <a:solidFill>
                  <a:schemeClr val="dk1"/>
                </a:solidFill>
              </a:rPr>
              <a:t>If the test dataset is </a:t>
            </a:r>
            <a:r>
              <a:rPr b="1" lang="en-US" sz="1475">
                <a:solidFill>
                  <a:schemeClr val="dk1"/>
                </a:solidFill>
              </a:rPr>
              <a:t>small</a:t>
            </a:r>
            <a:r>
              <a:rPr lang="en-US" sz="1475">
                <a:solidFill>
                  <a:schemeClr val="dk1"/>
                </a:solidFill>
              </a:rPr>
              <a:t> or lacks diversity, different models may make the same predictions, leading to identical accuracy.</a:t>
            </a:r>
            <a:endParaRPr sz="14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75">
                <a:solidFill>
                  <a:schemeClr val="dk1"/>
                </a:solidFill>
              </a:rPr>
              <a:t>2. Dominant Features Driving Predictions</a:t>
            </a:r>
            <a:endParaRPr b="1" sz="1675">
              <a:solidFill>
                <a:schemeClr val="dk1"/>
              </a:solidFill>
            </a:endParaRPr>
          </a:p>
          <a:p>
            <a:pPr indent="-315279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475">
                <a:solidFill>
                  <a:schemeClr val="dk1"/>
                </a:solidFill>
              </a:rPr>
              <a:t>If one or two features strongly influence the outcome, all models may rely on them, making similar predictions despite using different algorithms.</a:t>
            </a:r>
            <a:endParaRPr sz="14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75">
                <a:solidFill>
                  <a:schemeClr val="dk1"/>
                </a:solidFill>
              </a:rPr>
              <a:t>3. Identical Decision Boundaries</a:t>
            </a:r>
            <a:endParaRPr b="1" sz="1675">
              <a:solidFill>
                <a:schemeClr val="dk1"/>
              </a:solidFill>
            </a:endParaRPr>
          </a:p>
          <a:p>
            <a:pPr indent="-315279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475">
                <a:solidFill>
                  <a:schemeClr val="dk1"/>
                </a:solidFill>
              </a:rPr>
              <a:t>If the dataset is simple or well-structured, different models may learn nearly the same decision boundary, resulting in the same test accuracy.</a:t>
            </a:r>
            <a:endParaRPr b="1" sz="168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Performance Insights:</a:t>
            </a:r>
            <a:endParaRPr b="1" sz="1800">
              <a:solidFill>
                <a:schemeClr val="dk1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600">
                <a:solidFill>
                  <a:schemeClr val="dk1"/>
                </a:solidFill>
              </a:rPr>
              <a:t>The model has </a:t>
            </a:r>
            <a:r>
              <a:rPr b="1" lang="en-US" sz="1600">
                <a:solidFill>
                  <a:schemeClr val="dk1"/>
                </a:solidFill>
              </a:rPr>
              <a:t>zero false negatives</a:t>
            </a:r>
            <a:r>
              <a:rPr lang="en-US" sz="1600">
                <a:solidFill>
                  <a:schemeClr val="dk1"/>
                </a:solidFill>
              </a:rPr>
              <a:t>, meaning it never misses an actual landing.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600">
                <a:solidFill>
                  <a:schemeClr val="dk1"/>
                </a:solidFill>
              </a:rPr>
              <a:t>There are </a:t>
            </a:r>
            <a:r>
              <a:rPr b="1" lang="en-US" sz="1600">
                <a:solidFill>
                  <a:schemeClr val="dk1"/>
                </a:solidFill>
              </a:rPr>
              <a:t>3 false positives</a:t>
            </a:r>
            <a:r>
              <a:rPr lang="en-US" sz="1600">
                <a:solidFill>
                  <a:schemeClr val="dk1"/>
                </a:solidFill>
              </a:rPr>
              <a:t>, indicating that in some cases, the model wrongly predicted a landing when it didn’t happen.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600">
                <a:solidFill>
                  <a:schemeClr val="dk1"/>
                </a:solidFill>
              </a:rPr>
              <a:t>The overall performance seems </a:t>
            </a:r>
            <a:r>
              <a:rPr b="1" lang="en-US" sz="1600">
                <a:solidFill>
                  <a:schemeClr val="dk1"/>
                </a:solidFill>
              </a:rPr>
              <a:t>strong in identifying successful landings</a:t>
            </a:r>
            <a:r>
              <a:rPr lang="en-US" sz="1600">
                <a:solidFill>
                  <a:schemeClr val="dk1"/>
                </a:solidFill>
              </a:rPr>
              <a:t>, but it has some misclassifications in predicting non-landings.</a:t>
            </a:r>
            <a:endParaRPr sz="2700">
              <a:solidFill>
                <a:srgbClr val="292929"/>
              </a:solidFill>
            </a:endParaRPr>
          </a:p>
        </p:txBody>
      </p:sp>
      <p:sp>
        <p:nvSpPr>
          <p:cNvPr id="452" name="Google Shape;452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p46"/>
          <p:cNvSpPr txBox="1"/>
          <p:nvPr>
            <p:ph idx="1" type="body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https://github.com/WagabundaKr/SpaceX/blob/3d1fd8214cbd7a24f4d0ab814ff6c9ca6caff1b1/dataset_part1.cs</a:t>
            </a:r>
            <a:r>
              <a:rPr lang="en-US" sz="2200" u="sng">
                <a:solidFill>
                  <a:schemeClr val="hlink"/>
                </a:solidFill>
                <a:hlinkClick r:id="rId5"/>
              </a:rPr>
              <a:t>v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6"/>
              </a:rPr>
              <a:t>https://github.com/WagabundaKr/SpaceX/blob/3d1fd8214cbd7a24f4d0ab814ff6c9ca6caff1b1/dataset_part_2.csv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7"/>
              </a:rPr>
              <a:t>https://github.com/WagabundaKr/SpaceX/blob/3d1fd8214cbd7a24f4d0ab814ff6c9ca6caff1b1/dataset_part__3.csv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8"/>
              </a:rPr>
              <a:t>https://github.com/WagabundaKr/SpaceX/blob/3d1fd8214cbd7a24f4d0ab814ff6c9ca6caff1b1/spacex_launch_dash.csv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9"/>
              </a:rPr>
              <a:t>https://github.com/WagabundaKr/SpaceX/blob/3d1fd8214cbd7a24f4d0ab814ff6c9ca6caff1b1/spacex_web_scraped.csv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ct val="100000"/>
              <a:buChar char="•"/>
            </a:pPr>
            <a:r>
              <a:rPr lang="en-US" sz="6800">
                <a:solidFill>
                  <a:srgbClr val="292929"/>
                </a:solidFill>
              </a:rPr>
              <a:t>Data were collected using the SpaceX REST API. </a:t>
            </a:r>
            <a:endParaRPr sz="6800">
              <a:solidFill>
                <a:srgbClr val="292929"/>
              </a:solidFill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lang="en-US" sz="6800">
                <a:solidFill>
                  <a:srgbClr val="292929"/>
                </a:solidFill>
              </a:rPr>
              <a:t>WEb scraping was performed to collect Falcon 9 historical launch records from a Wikipedia page “List of Falcon 9 and Falcon heavy launches”</a:t>
            </a:r>
            <a:endParaRPr sz="68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/>
          </a:p>
          <a:p>
            <a:pPr indent="-215900" lvl="1" marL="685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6800">
                <a:solidFill>
                  <a:srgbClr val="757070"/>
                </a:solidFill>
              </a:rPr>
              <a:t>Missing values were replaced with the mean. </a:t>
            </a:r>
            <a:endParaRPr sz="600"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100000"/>
              <a:buChar char="•"/>
            </a:pPr>
            <a:r>
              <a:rPr lang="en-US" sz="6800">
                <a:solidFill>
                  <a:srgbClr val="292929"/>
                </a:solidFill>
              </a:rPr>
              <a:t>SVM, Classification tree and Logistic Regression classification models were used for predictive analysis</a:t>
            </a:r>
            <a:endParaRPr sz="6800"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770000" y="1276252"/>
            <a:ext cx="10515600" cy="4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sets were collected</a:t>
            </a:r>
            <a:r>
              <a:rPr lang="en-US" sz="2200">
                <a:solidFill>
                  <a:srgbClr val="292929"/>
                </a:solidFill>
              </a:rPr>
              <a:t> from two sources: SpaceX API and Wiki Pages.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31" name="Google Shape;131;p7" title="Screenshot 2025-03-17 at 15.28.33.png"/>
          <p:cNvPicPr preferRelativeResize="0"/>
          <p:nvPr/>
        </p:nvPicPr>
        <p:blipFill rotWithShape="1">
          <a:blip r:embed="rId4">
            <a:alphaModFix/>
          </a:blip>
          <a:srcRect b="30709" l="0" r="0" t="0"/>
          <a:stretch/>
        </p:blipFill>
        <p:spPr>
          <a:xfrm>
            <a:off x="770000" y="1675375"/>
            <a:ext cx="4535699" cy="435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 title="Screenshot 2025-03-17 at 15.29.36.png"/>
          <p:cNvPicPr preferRelativeResize="0"/>
          <p:nvPr/>
        </p:nvPicPr>
        <p:blipFill rotWithShape="1">
          <a:blip r:embed="rId5">
            <a:alphaModFix/>
          </a:blip>
          <a:srcRect b="9804" l="0" r="0" t="0"/>
          <a:stretch/>
        </p:blipFill>
        <p:spPr>
          <a:xfrm>
            <a:off x="5508200" y="1675375"/>
            <a:ext cx="5949776" cy="43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1C7DD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spacex_url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"https://api.spacexdata.com/v4/launches/past"</a:t>
            </a:r>
            <a:endParaRPr b="1"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requests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spacex_url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status_code</a:t>
            </a:r>
            <a:endParaRPr b="1" sz="105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data_j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pd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json_normalize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data_j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'rocket'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'payloads'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'launchpad'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'cores'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      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'flight_number'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'date_utc'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'cores'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'payloads'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'cores'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'cores'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'payloads'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'payloads'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'date'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pd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to_datetime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'date_utc'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]).dt.date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'date'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2020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b="1"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1C7DDB"/>
              </a:solidFill>
            </a:endParaRPr>
          </a:p>
        </p:txBody>
      </p:sp>
      <p:sp>
        <p:nvSpPr>
          <p:cNvPr id="139" name="Google Shape;139;p8"/>
          <p:cNvSpPr txBox="1"/>
          <p:nvPr>
            <p:ph idx="2" type="body"/>
          </p:nvPr>
        </p:nvSpPr>
        <p:spPr>
          <a:xfrm>
            <a:off x="820750" y="2433425"/>
            <a:ext cx="46404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The SpaceX REST API provides data on launches, including rocket details, payloads, and landing outcomes. The base URL is api.spacexdata.com/v4/, with specific endpoints like /launches/past.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Data Retrieval: perform a GET request using the requests library to obtain past launch data, which will be returned in JSON format.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Data Normalization: the JSON data will be converted into a Pandas DataFrame using the json_normalize function for easier analysis.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182562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155CC"/>
              </a:buClr>
              <a:buSzPct val="100000"/>
              <a:buFont typeface="Arial"/>
              <a:buChar char="•"/>
            </a:pPr>
            <a:r>
              <a:rPr lang="en-US" sz="2360" u="sng">
                <a:solidFill>
                  <a:schemeClr val="hlink"/>
                </a:solidFill>
                <a:hlinkClick r:id="rId4"/>
              </a:rPr>
              <a:t>https://github.com/WagabundaKr/SpaceX/blob/3d1fd8214cbd7</a:t>
            </a:r>
            <a:r>
              <a:rPr lang="en-US" sz="2360" u="sng">
                <a:solidFill>
                  <a:schemeClr val="hlink"/>
                </a:solidFill>
                <a:hlinkClick r:id="rId5"/>
              </a:rPr>
              <a:t>a</a:t>
            </a:r>
            <a:r>
              <a:rPr lang="en-US" sz="2360" u="sng">
                <a:solidFill>
                  <a:schemeClr val="hlink"/>
                </a:solidFill>
                <a:hlinkClick r:id="rId6"/>
              </a:rPr>
              <a:t>24f4d0ab814ff6c9ca6caff1b1/1_jupyter-labs-spacex-data-collection-api.ipynb</a:t>
            </a:r>
            <a:endParaRPr sz="2360" u="sng">
              <a:solidFill>
                <a:srgbClr val="1155CC"/>
              </a:solidFill>
            </a:endParaRPr>
          </a:p>
          <a:p>
            <a:pPr indent="-182562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155CC"/>
              </a:buClr>
              <a:buSzPct val="100000"/>
              <a:buChar char="•"/>
            </a:pPr>
            <a:r>
              <a:t/>
            </a:r>
            <a:endParaRPr sz="2360" u="sng">
              <a:solidFill>
                <a:srgbClr val="1155CC"/>
              </a:solidFill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  <p:pic>
        <p:nvPicPr>
          <p:cNvPr id="141" name="Google Shape;141;p8" title="Screenshot 2025-03-17 at 15.26.22.png"/>
          <p:cNvPicPr preferRelativeResize="0"/>
          <p:nvPr/>
        </p:nvPicPr>
        <p:blipFill rotWithShape="1">
          <a:blip r:embed="rId7">
            <a:alphaModFix/>
          </a:blip>
          <a:srcRect b="0" l="0" r="0" t="9074"/>
          <a:stretch/>
        </p:blipFill>
        <p:spPr>
          <a:xfrm>
            <a:off x="1187275" y="1454450"/>
            <a:ext cx="3815100" cy="7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9"/>
          <p:cNvSpPr txBox="1"/>
          <p:nvPr>
            <p:ph idx="1" type="body"/>
          </p:nvPr>
        </p:nvSpPr>
        <p:spPr>
          <a:xfrm>
            <a:off x="770000" y="1792300"/>
            <a:ext cx="4762500" cy="4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Key Steps of Web Scraping</a:t>
            </a:r>
            <a:endParaRPr b="1" sz="17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Send Request</a:t>
            </a:r>
            <a:r>
              <a:rPr lang="en-US" sz="1500">
                <a:solidFill>
                  <a:schemeClr val="dk1"/>
                </a:solidFill>
              </a:rPr>
              <a:t> → Use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lang="en-US" sz="1500">
                <a:solidFill>
                  <a:schemeClr val="dk1"/>
                </a:solidFill>
              </a:rPr>
              <a:t> to get the HTML page.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Parse HTML</a:t>
            </a:r>
            <a:r>
              <a:rPr lang="en-US" sz="1500">
                <a:solidFill>
                  <a:schemeClr val="dk1"/>
                </a:solidFill>
              </a:rPr>
              <a:t> → Use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BeautifulSoup</a:t>
            </a:r>
            <a:r>
              <a:rPr lang="en-US" sz="1500">
                <a:solidFill>
                  <a:schemeClr val="dk1"/>
                </a:solidFill>
              </a:rPr>
              <a:t> to extract relevant data.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Extract Tables</a:t>
            </a:r>
            <a:r>
              <a:rPr lang="en-US" sz="1500">
                <a:solidFill>
                  <a:schemeClr val="dk1"/>
                </a:solidFill>
              </a:rPr>
              <a:t> → Use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pandas.read_html()</a:t>
            </a:r>
            <a:r>
              <a:rPr lang="en-US" sz="1500">
                <a:solidFill>
                  <a:schemeClr val="dk1"/>
                </a:solidFill>
              </a:rPr>
              <a:t> to retrieve tables.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Clean and Transform Data</a:t>
            </a:r>
            <a:r>
              <a:rPr lang="en-US" sz="1500">
                <a:solidFill>
                  <a:schemeClr val="dk1"/>
                </a:solidFill>
              </a:rPr>
              <a:t> → Convert it into a structured format.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Save Data</a:t>
            </a:r>
            <a:r>
              <a:rPr lang="en-US" sz="1500">
                <a:solidFill>
                  <a:schemeClr val="dk1"/>
                </a:solidFill>
              </a:rPr>
              <a:t> → Store it in CSV or a DataFrame.</a:t>
            </a:r>
            <a:endParaRPr sz="1500">
              <a:solidFill>
                <a:schemeClr val="dk1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17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  <a:hlinkClick r:id="rId4"/>
              </a:rPr>
              <a:t>https://github.com/WagabundaKr/SpaceX/blob/3d1fd8214cbd7a24f4d0ab814ff6c9ca6caff1b1/2_jupyter-labs-webscraping.ipynb</a:t>
            </a:r>
            <a:endParaRPr sz="1700" u="sng">
              <a:solidFill>
                <a:srgbClr val="1155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rgbClr val="1155CC"/>
              </a:solidFill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</a:endParaRPr>
          </a:p>
        </p:txBody>
      </p:sp>
      <p:pic>
        <p:nvPicPr>
          <p:cNvPr id="151" name="Google Shape;151;p9" title="Screenshot 2025-03-17 at 15.51.3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850" y="1869187"/>
            <a:ext cx="4504625" cy="40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